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58"/>
  </p:notesMasterIdLst>
  <p:sldIdLst>
    <p:sldId id="256" r:id="rId2"/>
    <p:sldId id="329" r:id="rId3"/>
    <p:sldId id="262" r:id="rId4"/>
    <p:sldId id="382" r:id="rId5"/>
    <p:sldId id="296" r:id="rId6"/>
    <p:sldId id="355" r:id="rId7"/>
    <p:sldId id="399" r:id="rId8"/>
    <p:sldId id="259" r:id="rId9"/>
    <p:sldId id="383" r:id="rId10"/>
    <p:sldId id="384" r:id="rId11"/>
    <p:sldId id="260" r:id="rId12"/>
    <p:sldId id="386" r:id="rId13"/>
    <p:sldId id="387" r:id="rId14"/>
    <p:sldId id="385" r:id="rId15"/>
    <p:sldId id="261" r:id="rId16"/>
    <p:sldId id="388" r:id="rId17"/>
    <p:sldId id="396" r:id="rId18"/>
    <p:sldId id="395" r:id="rId19"/>
    <p:sldId id="389" r:id="rId20"/>
    <p:sldId id="401" r:id="rId21"/>
    <p:sldId id="263" r:id="rId22"/>
    <p:sldId id="397" r:id="rId23"/>
    <p:sldId id="266" r:id="rId24"/>
    <p:sldId id="267" r:id="rId25"/>
    <p:sldId id="268" r:id="rId26"/>
    <p:sldId id="270" r:id="rId27"/>
    <p:sldId id="271" r:id="rId28"/>
    <p:sldId id="272" r:id="rId29"/>
    <p:sldId id="402" r:id="rId30"/>
    <p:sldId id="273" r:id="rId31"/>
    <p:sldId id="274" r:id="rId32"/>
    <p:sldId id="275" r:id="rId33"/>
    <p:sldId id="276" r:id="rId34"/>
    <p:sldId id="277" r:id="rId35"/>
    <p:sldId id="278" r:id="rId36"/>
    <p:sldId id="281" r:id="rId37"/>
    <p:sldId id="282" r:id="rId38"/>
    <p:sldId id="284" r:id="rId39"/>
    <p:sldId id="285" r:id="rId40"/>
    <p:sldId id="289" r:id="rId41"/>
    <p:sldId id="290" r:id="rId42"/>
    <p:sldId id="403" r:id="rId43"/>
    <p:sldId id="291" r:id="rId44"/>
    <p:sldId id="292" r:id="rId45"/>
    <p:sldId id="293" r:id="rId46"/>
    <p:sldId id="294" r:id="rId47"/>
    <p:sldId id="295" r:id="rId48"/>
    <p:sldId id="298" r:id="rId49"/>
    <p:sldId id="297" r:id="rId50"/>
    <p:sldId id="394" r:id="rId51"/>
    <p:sldId id="392" r:id="rId52"/>
    <p:sldId id="393" r:id="rId53"/>
    <p:sldId id="404" r:id="rId54"/>
    <p:sldId id="391" r:id="rId55"/>
    <p:sldId id="398" r:id="rId56"/>
    <p:sldId id="300" r:id="rId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001D"/>
    <a:srgbClr val="0040F6"/>
    <a:srgbClr val="000000"/>
    <a:srgbClr val="FF2600"/>
    <a:srgbClr val="8E8E8E"/>
    <a:srgbClr val="FFFFFF"/>
    <a:srgbClr val="E0171B"/>
    <a:srgbClr val="FFFF2D"/>
    <a:srgbClr val="44A5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7"/>
    <p:restoredTop sz="89552"/>
  </p:normalViewPr>
  <p:slideViewPr>
    <p:cSldViewPr snapToGrid="0" snapToObjects="1">
      <p:cViewPr>
        <p:scale>
          <a:sx n="137" d="100"/>
          <a:sy n="137" d="100"/>
        </p:scale>
        <p:origin x="139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8f0a619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8f0a61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965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8f0a619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8f0a61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3105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9f51cbe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59f51cb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034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9412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858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325ed166_0_3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325ed16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68A1E-4B08-0244-9926-726DA0DF0755}" type="slidenum">
              <a:rPr lang="en-US" smtClean="0"/>
              <a:t>22</a:t>
            </a:fld>
            <a:endParaRPr lang="en-US"/>
          </a:p>
        </p:txBody>
      </p:sp>
    </p:spTree>
    <p:extLst>
      <p:ext uri="{BB962C8B-B14F-4D97-AF65-F5344CB8AC3E}">
        <p14:creationId xmlns:p14="http://schemas.microsoft.com/office/powerpoint/2010/main" val="3265578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325ed166_0_5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325ed166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8f0a6193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38f0a619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Tx/>
              <a:buChar char="-"/>
            </a:pPr>
            <a:r>
              <a:rPr lang="en-GB" sz="1200" kern="1200" dirty="0">
                <a:solidFill>
                  <a:schemeClr val="tx1"/>
                </a:solidFill>
                <a:effectLst/>
                <a:latin typeface="+mn-lt"/>
                <a:ea typeface="+mn-ea"/>
                <a:cs typeface="+mn-cs"/>
              </a:rPr>
              <a:t>And I want to start by providing a very high-level view of human genetic variation, just to orient everybody to the particular type of variation that I work on.</a:t>
            </a:r>
          </a:p>
          <a:p>
            <a:pPr marL="171450" lvl="0" indent="-171450">
              <a:buFontTx/>
              <a:buChar char="-"/>
            </a:pPr>
            <a:r>
              <a:rPr lang="en-GB" sz="1200" kern="1200" dirty="0">
                <a:solidFill>
                  <a:schemeClr val="tx1"/>
                </a:solidFill>
                <a:effectLst/>
                <a:latin typeface="+mn-lt"/>
                <a:ea typeface="+mn-ea"/>
                <a:cs typeface="+mn-cs"/>
              </a:rPr>
              <a:t>Human genetic variation is divided into three basic categories:</a:t>
            </a:r>
          </a:p>
          <a:p>
            <a:pPr marL="628650" lvl="1" indent="-171450">
              <a:buFontTx/>
              <a:buChar char="-"/>
            </a:pPr>
            <a:r>
              <a:rPr lang="en-GB" sz="1200" kern="1200" dirty="0">
                <a:solidFill>
                  <a:schemeClr val="tx1"/>
                </a:solidFill>
                <a:effectLst/>
                <a:latin typeface="+mn-lt"/>
                <a:ea typeface="+mn-ea"/>
                <a:cs typeface="+mn-cs"/>
              </a:rPr>
              <a:t>Single Nucleotide Variation, or a single base change between the reference and any given individual</a:t>
            </a:r>
          </a:p>
          <a:p>
            <a:pPr marL="628650" lvl="1" indent="-171450">
              <a:buFontTx/>
              <a:buChar char="-"/>
            </a:pPr>
            <a:r>
              <a:rPr lang="en-GB" sz="1200" kern="1200" dirty="0">
                <a:solidFill>
                  <a:schemeClr val="tx1"/>
                </a:solidFill>
                <a:effectLst/>
                <a:latin typeface="+mn-lt"/>
                <a:ea typeface="+mn-ea"/>
                <a:cs typeface="+mn-cs"/>
              </a:rPr>
              <a:t>Small insertions and deletions, or a small number of bases inserted or deleted in any given individual compared to the reference</a:t>
            </a:r>
          </a:p>
          <a:p>
            <a:pPr marL="628650" lvl="1" indent="-171450">
              <a:buFontTx/>
              <a:buChar char="-"/>
            </a:pPr>
            <a:r>
              <a:rPr lang="en-GB" sz="1200" kern="1200" dirty="0">
                <a:solidFill>
                  <a:schemeClr val="tx1"/>
                </a:solidFill>
                <a:effectLst/>
                <a:latin typeface="+mn-lt"/>
                <a:ea typeface="+mn-ea"/>
                <a:cs typeface="+mn-cs"/>
              </a:rPr>
              <a:t>And Structural Variation, SV, basically any genome rearrangement larger than 50bp</a:t>
            </a:r>
          </a:p>
          <a:p>
            <a:pPr marL="171450" lvl="0" indent="-171450">
              <a:buFontTx/>
              <a:buChar char="-"/>
            </a:pPr>
            <a:r>
              <a:rPr lang="en-GB" sz="1200" kern="1200" dirty="0">
                <a:solidFill>
                  <a:schemeClr val="tx1"/>
                </a:solidFill>
                <a:effectLst/>
                <a:latin typeface="+mn-lt"/>
                <a:ea typeface="+mn-ea"/>
                <a:cs typeface="+mn-cs"/>
              </a:rPr>
              <a:t>I study a particular type of SV know as a Mobile Element Insertion, or MEI, which are large insertions in relation to the reference caused by autonomous DNA elements known as transposons.</a:t>
            </a:r>
          </a:p>
          <a:p>
            <a:pPr marL="171450" lvl="0" indent="-171450">
              <a:buFontTx/>
              <a:buChar char="-"/>
            </a:pPr>
            <a:r>
              <a:rPr lang="en-GB" sz="1200" kern="1200" dirty="0">
                <a:solidFill>
                  <a:schemeClr val="tx1"/>
                </a:solidFill>
                <a:effectLst/>
                <a:latin typeface="+mn-lt"/>
                <a:ea typeface="+mn-ea"/>
                <a:cs typeface="+mn-cs"/>
              </a:rPr>
              <a:t>Compared to SNVs, where any given individual has millions of sites in their genome, the average individual has approximately one thousand polymorphic MEI sites, so were dealing with a whole different scale of discovery.</a:t>
            </a:r>
          </a:p>
          <a:p>
            <a:endParaRPr lang="en-US" dirty="0"/>
          </a:p>
        </p:txBody>
      </p:sp>
      <p:sp>
        <p:nvSpPr>
          <p:cNvPr id="4" name="Slide Number Placeholder 3"/>
          <p:cNvSpPr>
            <a:spLocks noGrp="1"/>
          </p:cNvSpPr>
          <p:nvPr>
            <p:ph type="sldNum" sz="quarter" idx="10"/>
          </p:nvPr>
        </p:nvSpPr>
        <p:spPr/>
        <p:txBody>
          <a:bodyPr/>
          <a:lstStyle/>
          <a:p>
            <a:fld id="{ED75A1E4-2AB8-C54D-8E2E-7D42CDE53D1F}" type="slidenum">
              <a:rPr lang="en-US" smtClean="0"/>
              <a:t>2</a:t>
            </a:fld>
            <a:endParaRPr lang="en-US"/>
          </a:p>
        </p:txBody>
      </p:sp>
    </p:spTree>
    <p:extLst>
      <p:ext uri="{BB962C8B-B14F-4D97-AF65-F5344CB8AC3E}">
        <p14:creationId xmlns:p14="http://schemas.microsoft.com/office/powerpoint/2010/main" val="1281973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325ed166_0_5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325ed166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352c7f24_0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352c7f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325ed166_0_5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325ed16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325ed166_0_3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325ed166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3a352588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3a35258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3a352588_0_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3a352588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3900f18b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3900f18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d3a352588_0_3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d3a352588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8f0a6193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38f0a61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8f0a6193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8f0a619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325ed166_0_3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325ed166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3900f18b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3900f18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34f984c3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34f984c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3900f18b_0_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73900f18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3900f18b_0_2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3900f18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616944dc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616944d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20455242ae89a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20455242ae89a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20455242ae89a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20455242ae89a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6942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120455242ae89a3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120455242ae89a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120455242ae89a3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120455242ae89a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20455242ae89a3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20455242ae89a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read	</a:t>
            </a:r>
            <a:endParaRPr/>
          </a:p>
          <a:p>
            <a:pPr marL="0" lvl="0" indent="0" algn="l" rtl="0">
              <a:spcBef>
                <a:spcPts val="0"/>
              </a:spcBef>
              <a:spcAft>
                <a:spcPts val="0"/>
              </a:spcAft>
              <a:buNone/>
            </a:pPr>
            <a:r>
              <a:rPr lang="en-GB"/>
              <a:t>alignments,	we	simulated	PacBio-like	(a)	and	Oxford	Nanopore-like	reads	(c),	and	</a:t>
            </a:r>
            <a:endParaRPr/>
          </a:p>
          <a:p>
            <a:pPr marL="0" lvl="0" indent="0" algn="l" rtl="0">
              <a:spcBef>
                <a:spcPts val="0"/>
              </a:spcBef>
              <a:spcAft>
                <a:spcPts val="0"/>
              </a:spcAft>
              <a:buNone/>
            </a:pPr>
            <a:r>
              <a:rPr lang="en-GB"/>
              <a:t>distinguish	between:	precise	(green),	indicated	(yellow),	forced	(red),	unaligned	reads	</a:t>
            </a:r>
            <a:endParaRPr/>
          </a:p>
          <a:p>
            <a:pPr marL="0" lvl="0" indent="0" algn="l" rtl="0">
              <a:spcBef>
                <a:spcPts val="0"/>
              </a:spcBef>
              <a:spcAft>
                <a:spcPts val="0"/>
              </a:spcAft>
              <a:buNone/>
            </a:pPr>
            <a:r>
              <a:rPr lang="en-GB"/>
              <a:t>(white),	or	trimmed	but	not	aligned	through	the	SV	(grey).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a2e4799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a2e479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1566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120455242ae89a3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120455242ae89a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120455242ae89a3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120455242ae89a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120455242ae89a3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120455242ae89a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665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a2e4799d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ea2e479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8574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Blue is what we find with long reads</a:t>
            </a:r>
          </a:p>
          <a:p>
            <a:r>
              <a:rPr lang="en-US" dirty="0"/>
              <a:t>Orange is what we find with short reads</a:t>
            </a:r>
          </a:p>
          <a:p>
            <a:endParaRPr lang="en-US" dirty="0"/>
          </a:p>
        </p:txBody>
      </p:sp>
    </p:spTree>
    <p:extLst>
      <p:ext uri="{BB962C8B-B14F-4D97-AF65-F5344CB8AC3E}">
        <p14:creationId xmlns:p14="http://schemas.microsoft.com/office/powerpoint/2010/main" val="3006089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Blue is what we find with long reads</a:t>
            </a:r>
          </a:p>
          <a:p>
            <a:r>
              <a:rPr lang="en-US" dirty="0"/>
              <a:t>Orange is what we find with short reads</a:t>
            </a:r>
          </a:p>
          <a:p>
            <a:endParaRPr lang="en-US" dirty="0"/>
          </a:p>
        </p:txBody>
      </p:sp>
    </p:spTree>
    <p:extLst>
      <p:ext uri="{BB962C8B-B14F-4D97-AF65-F5344CB8AC3E}">
        <p14:creationId xmlns:p14="http://schemas.microsoft.com/office/powerpoint/2010/main" val="1805623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d3a352588_0_5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d3a352588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8EAED27-C7AE-7447-8672-16A11C430554}" type="slidenum">
              <a:rPr lang="en-US">
                <a:latin typeface="Calibri" charset="0"/>
              </a:rPr>
              <a:pPr eaLnBrk="1" hangingPunct="1"/>
              <a:t>6</a:t>
            </a:fld>
            <a:endParaRPr lang="en-US">
              <a:latin typeface="Calibri" charset="0"/>
            </a:endParaRPr>
          </a:p>
        </p:txBody>
      </p:sp>
      <p:sp>
        <p:nvSpPr>
          <p:cNvPr id="114691"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4692"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925957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8EAED27-C7AE-7447-8672-16A11C430554}" type="slidenum">
              <a:rPr lang="en-US">
                <a:latin typeface="Calibri" charset="0"/>
              </a:rPr>
              <a:pPr eaLnBrk="1" hangingPunct="1"/>
              <a:t>7</a:t>
            </a:fld>
            <a:endParaRPr lang="en-US">
              <a:latin typeface="Calibri" charset="0"/>
            </a:endParaRPr>
          </a:p>
        </p:txBody>
      </p:sp>
      <p:sp>
        <p:nvSpPr>
          <p:cNvPr id="114691"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4692"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907044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325ed166_0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325ed166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8f0a619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8f0a61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8f0a619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8f0a61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746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a:off x="611188" y="6597650"/>
            <a:ext cx="8064600" cy="71400"/>
          </a:xfrm>
          <a:prstGeom prst="rect">
            <a:avLst/>
          </a:prstGeom>
          <a:solidFill>
            <a:schemeClr val="dk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611188" y="6248400"/>
            <a:ext cx="80646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2"/>
          <p:cNvCxnSpPr/>
          <p:nvPr/>
        </p:nvCxnSpPr>
        <p:spPr>
          <a:xfrm>
            <a:off x="731838" y="3213100"/>
            <a:ext cx="7907400" cy="0"/>
          </a:xfrm>
          <a:prstGeom prst="straightConnector1">
            <a:avLst/>
          </a:prstGeom>
          <a:noFill/>
          <a:ln w="9525" cap="flat" cmpd="sng">
            <a:solidFill>
              <a:schemeClr val="dk1"/>
            </a:solidFill>
            <a:prstDash val="solid"/>
            <a:round/>
            <a:headEnd type="none" w="sm" len="sm"/>
            <a:tailEnd type="none" w="sm" len="sm"/>
          </a:ln>
        </p:spPr>
      </p:cxnSp>
      <p:sp>
        <p:nvSpPr>
          <p:cNvPr id="17" name="Google Shape;17;p2"/>
          <p:cNvSpPr/>
          <p:nvPr/>
        </p:nvSpPr>
        <p:spPr>
          <a:xfrm>
            <a:off x="731838" y="2057400"/>
            <a:ext cx="7886700" cy="914400"/>
          </a:xfrm>
          <a:prstGeom prst="rect">
            <a:avLst/>
          </a:prstGeom>
          <a:solidFill>
            <a:schemeClr val="dk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8" name="Google Shape;18;p2"/>
          <p:cNvSpPr txBox="1"/>
          <p:nvPr/>
        </p:nvSpPr>
        <p:spPr>
          <a:xfrm>
            <a:off x="649288" y="6316663"/>
            <a:ext cx="6132600" cy="244500"/>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GB" sz="1000" b="0" i="0" u="none" strike="noStrike" cap="none">
                <a:solidFill>
                  <a:schemeClr val="dk1"/>
                </a:solidFill>
                <a:latin typeface="Arial"/>
                <a:ea typeface="Arial"/>
                <a:cs typeface="Arial"/>
                <a:sym typeface="Arial"/>
              </a:rPr>
              <a:t>Vertebrate Resequencing Informatics	17</a:t>
            </a:r>
            <a:r>
              <a:rPr lang="en-GB" sz="1000" b="0" i="0" u="none" strike="noStrike" cap="none" baseline="30000">
                <a:solidFill>
                  <a:schemeClr val="dk1"/>
                </a:solidFill>
                <a:latin typeface="Arial"/>
                <a:ea typeface="Arial"/>
                <a:cs typeface="Arial"/>
                <a:sym typeface="Arial"/>
              </a:rPr>
              <a:t>th</a:t>
            </a:r>
            <a:r>
              <a:rPr lang="en-GB" sz="1000" b="0" i="0" u="none" strike="noStrike" cap="none">
                <a:solidFill>
                  <a:schemeClr val="dk1"/>
                </a:solidFill>
                <a:latin typeface="Arial"/>
                <a:ea typeface="Arial"/>
                <a:cs typeface="Arial"/>
                <a:sym typeface="Arial"/>
              </a:rPr>
              <a:t> November, 2009</a:t>
            </a:r>
            <a:endParaRPr sz="1800" b="0" i="0" u="none" strike="noStrike" cap="none">
              <a:solidFill>
                <a:schemeClr val="dk1"/>
              </a:solidFill>
              <a:latin typeface="Arial"/>
              <a:ea typeface="Arial"/>
              <a:cs typeface="Arial"/>
              <a:sym typeface="Arial"/>
            </a:endParaRPr>
          </a:p>
        </p:txBody>
      </p:sp>
      <p:pic>
        <p:nvPicPr>
          <p:cNvPr id="19" name="Google Shape;19;p2"/>
          <p:cNvPicPr preferRelativeResize="0"/>
          <p:nvPr/>
        </p:nvPicPr>
        <p:blipFill>
          <a:blip r:embed="rId2">
            <a:alphaModFix/>
          </a:blip>
          <a:stretch>
            <a:fillRect/>
          </a:stretch>
        </p:blipFill>
        <p:spPr>
          <a:xfrm>
            <a:off x="6096000" y="3733800"/>
            <a:ext cx="2473323" cy="7191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539750" y="76200"/>
            <a:ext cx="8064600" cy="5844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057350" y="-450900"/>
            <a:ext cx="5029200" cy="8064600"/>
          </a:xfrm>
          <a:prstGeom prst="rect">
            <a:avLst/>
          </a:prstGeom>
          <a:noFill/>
          <a:ln>
            <a:noFill/>
          </a:ln>
        </p:spPr>
        <p:txBody>
          <a:bodyPr spcFirstLastPara="1" wrap="square" lIns="91425" tIns="91425" rIns="91425" bIns="91425" anchor="t" anchorCtr="0">
            <a:noAutofit/>
          </a:bodyPr>
          <a:lstStyle>
            <a:lvl1pPr marL="457200" lvl="0" indent="-317500" algn="l" rtl="0">
              <a:spcBef>
                <a:spcPts val="400"/>
              </a:spcBef>
              <a:spcAft>
                <a:spcPts val="0"/>
              </a:spcAft>
              <a:buSzPts val="1400"/>
              <a:buChar char="➢"/>
              <a:defRPr sz="2000">
                <a:solidFill>
                  <a:schemeClr val="dk1"/>
                </a:solidFill>
                <a:latin typeface="Arial"/>
                <a:ea typeface="Arial"/>
                <a:cs typeface="Arial"/>
                <a:sym typeface="Arial"/>
              </a:defRPr>
            </a:lvl1pPr>
            <a:lvl2pPr marL="914400" lvl="1" indent="-317500" algn="l" rtl="0">
              <a:spcBef>
                <a:spcPts val="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marL="1371600" lvl="2" indent="-317500" algn="l" rtl="0">
              <a:spcBef>
                <a:spcPts val="0"/>
              </a:spcBef>
              <a:spcAft>
                <a:spcPts val="0"/>
              </a:spcAft>
              <a:buClr>
                <a:schemeClr val="dk1"/>
              </a:buClr>
              <a:buSzPts val="1400"/>
              <a:buFont typeface="Arial"/>
              <a:buChar char="●"/>
              <a:defRPr sz="1600">
                <a:solidFill>
                  <a:schemeClr val="dk1"/>
                </a:solidFill>
                <a:latin typeface="Arial"/>
                <a:ea typeface="Arial"/>
                <a:cs typeface="Arial"/>
                <a:sym typeface="Arial"/>
              </a:defRPr>
            </a:lvl3pPr>
            <a:lvl4pPr marL="1828800" lvl="3" indent="-317500" algn="l" rtl="0">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marL="2286000" lvl="4" indent="-317500" algn="l" rtl="0">
              <a:spcBef>
                <a:spcPts val="0"/>
              </a:spcBef>
              <a:spcAft>
                <a:spcPts val="0"/>
              </a:spcAft>
              <a:buClr>
                <a:schemeClr val="dk1"/>
              </a:buClr>
              <a:buSzPts val="1400"/>
              <a:buFont typeface="Arial"/>
              <a:buChar char="●"/>
              <a:defRPr sz="1200">
                <a:solidFill>
                  <a:schemeClr val="dk1"/>
                </a:solidFill>
                <a:latin typeface="Arial"/>
                <a:ea typeface="Arial"/>
                <a:cs typeface="Arial"/>
                <a:sym typeface="Arial"/>
              </a:defRPr>
            </a:lvl5pPr>
            <a:lvl6pPr marL="2743200" lvl="5"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marL="3200400" lvl="6"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marL="3657600" lvl="7"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marL="4114800" lvl="8"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rot="5400000">
            <a:off x="4586350" y="2078100"/>
            <a:ext cx="6019800" cy="20160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
        <p:nvSpPr>
          <p:cNvPr id="51" name="Google Shape;51;p12"/>
          <p:cNvSpPr txBox="1">
            <a:spLocks noGrp="1"/>
          </p:cNvSpPr>
          <p:nvPr>
            <p:ph type="body" idx="1"/>
          </p:nvPr>
        </p:nvSpPr>
        <p:spPr>
          <a:xfrm rot="5400000">
            <a:off x="477875" y="138150"/>
            <a:ext cx="6019800" cy="5895900"/>
          </a:xfrm>
          <a:prstGeom prst="rect">
            <a:avLst/>
          </a:prstGeom>
          <a:noFill/>
          <a:ln>
            <a:noFill/>
          </a:ln>
        </p:spPr>
        <p:txBody>
          <a:bodyPr spcFirstLastPara="1" wrap="square" lIns="91425" tIns="91425" rIns="91425" bIns="91425" anchor="t" anchorCtr="0">
            <a:noAutofit/>
          </a:bodyPr>
          <a:lstStyle>
            <a:lvl1pPr marL="457200" lvl="0" indent="-317500" algn="l" rtl="0">
              <a:spcBef>
                <a:spcPts val="400"/>
              </a:spcBef>
              <a:spcAft>
                <a:spcPts val="0"/>
              </a:spcAft>
              <a:buSzPts val="1400"/>
              <a:buChar char="➢"/>
              <a:defRPr sz="2000">
                <a:solidFill>
                  <a:schemeClr val="dk1"/>
                </a:solidFill>
                <a:latin typeface="Arial"/>
                <a:ea typeface="Arial"/>
                <a:cs typeface="Arial"/>
                <a:sym typeface="Arial"/>
              </a:defRPr>
            </a:lvl1pPr>
            <a:lvl2pPr marL="914400" lvl="1" indent="-317500" algn="l" rtl="0">
              <a:spcBef>
                <a:spcPts val="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marL="1371600" lvl="2" indent="-317500" algn="l" rtl="0">
              <a:spcBef>
                <a:spcPts val="0"/>
              </a:spcBef>
              <a:spcAft>
                <a:spcPts val="0"/>
              </a:spcAft>
              <a:buClr>
                <a:schemeClr val="dk1"/>
              </a:buClr>
              <a:buSzPts val="1400"/>
              <a:buFont typeface="Arial"/>
              <a:buChar char="●"/>
              <a:defRPr sz="1600">
                <a:solidFill>
                  <a:schemeClr val="dk1"/>
                </a:solidFill>
                <a:latin typeface="Arial"/>
                <a:ea typeface="Arial"/>
                <a:cs typeface="Arial"/>
                <a:sym typeface="Arial"/>
              </a:defRPr>
            </a:lvl3pPr>
            <a:lvl4pPr marL="1828800" lvl="3" indent="-317500" algn="l" rtl="0">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marL="2286000" lvl="4" indent="-317500" algn="l" rtl="0">
              <a:spcBef>
                <a:spcPts val="0"/>
              </a:spcBef>
              <a:spcAft>
                <a:spcPts val="0"/>
              </a:spcAft>
              <a:buClr>
                <a:schemeClr val="dk1"/>
              </a:buClr>
              <a:buSzPts val="1400"/>
              <a:buFont typeface="Arial"/>
              <a:buChar char="●"/>
              <a:defRPr sz="1200">
                <a:solidFill>
                  <a:schemeClr val="dk1"/>
                </a:solidFill>
                <a:latin typeface="Arial"/>
                <a:ea typeface="Arial"/>
                <a:cs typeface="Arial"/>
                <a:sym typeface="Arial"/>
              </a:defRPr>
            </a:lvl5pPr>
            <a:lvl6pPr marL="2743200" lvl="5"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marL="3200400" lvl="6"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marL="3657600" lvl="7"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marL="4114800" lvl="8"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685800" y="2130425"/>
            <a:ext cx="7772400" cy="1470000"/>
          </a:xfrm>
          <a:prstGeom prst="rect">
            <a:avLst/>
          </a:prstGeom>
          <a:solidFill>
            <a:schemeClr val="dk1"/>
          </a:solid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2pPr>
            <a:lvl3pPr marL="0" marR="0" lvl="2"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3pPr>
            <a:lvl4pPr marL="0" marR="0" lvl="3"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4pPr>
            <a:lvl5pPr marL="0" marR="0" lvl="4"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5pPr>
            <a:lvl6pPr marL="457200" marR="0" lvl="5"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6pPr>
            <a:lvl7pPr marL="914400" marR="0" lvl="6"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7pPr>
            <a:lvl8pPr marL="1371600" marR="0" lvl="7"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8pPr>
            <a:lvl9pPr marL="1828800" marR="0" lvl="8"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9pPr>
          </a:lstStyle>
          <a:p>
            <a:endParaRPr/>
          </a:p>
        </p:txBody>
      </p:sp>
      <p:sp>
        <p:nvSpPr>
          <p:cNvPr id="54" name="Google Shape;54;p13"/>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L="0" marR="0" lvl="0" indent="0" algn="ctr" rtl="0">
              <a:spcBef>
                <a:spcPts val="40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1pPr>
            <a:lvl2pPr marL="457200" marR="0" lvl="1" indent="0" algn="ctr" rtl="0">
              <a:spcBef>
                <a:spcPts val="0"/>
              </a:spcBef>
              <a:spcAft>
                <a:spcPts val="0"/>
              </a:spcAft>
              <a:buClr>
                <a:srgbClr val="88A9B9"/>
              </a:buClr>
              <a:buSzPts val="1400"/>
              <a:buFont typeface="Arial"/>
              <a:buNone/>
              <a:defRPr sz="1800" b="0" i="0" u="none" strike="noStrike" cap="none">
                <a:solidFill>
                  <a:srgbClr val="88A9B9"/>
                </a:solidFill>
                <a:latin typeface="Arial"/>
                <a:ea typeface="Arial"/>
                <a:cs typeface="Arial"/>
                <a:sym typeface="Arial"/>
              </a:defRPr>
            </a:lvl2pPr>
            <a:lvl3pPr marL="914400" marR="0" lvl="2" indent="0" algn="ctr" rtl="0">
              <a:spcBef>
                <a:spcPts val="0"/>
              </a:spcBef>
              <a:spcAft>
                <a:spcPts val="0"/>
              </a:spcAft>
              <a:buClr>
                <a:srgbClr val="88A9B9"/>
              </a:buClr>
              <a:buSzPts val="1400"/>
              <a:buFont typeface="Arial"/>
              <a:buNone/>
              <a:defRPr sz="1600" b="0" i="0" u="none" strike="noStrike" cap="none">
                <a:solidFill>
                  <a:srgbClr val="88A9B9"/>
                </a:solidFill>
                <a:latin typeface="Arial"/>
                <a:ea typeface="Arial"/>
                <a:cs typeface="Arial"/>
                <a:sym typeface="Arial"/>
              </a:defRPr>
            </a:lvl3pPr>
            <a:lvl4pPr marL="1371600" marR="0" lvl="3" indent="0" algn="ctr" rtl="0">
              <a:spcBef>
                <a:spcPts val="0"/>
              </a:spcBef>
              <a:spcAft>
                <a:spcPts val="0"/>
              </a:spcAft>
              <a:buClr>
                <a:srgbClr val="88A9B9"/>
              </a:buClr>
              <a:buSzPts val="1400"/>
              <a:buFont typeface="Arial"/>
              <a:buNone/>
              <a:defRPr sz="1400" b="0" i="0" u="none" strike="noStrike" cap="none">
                <a:solidFill>
                  <a:srgbClr val="88A9B9"/>
                </a:solidFill>
                <a:latin typeface="Arial"/>
                <a:ea typeface="Arial"/>
                <a:cs typeface="Arial"/>
                <a:sym typeface="Arial"/>
              </a:defRPr>
            </a:lvl4pPr>
            <a:lvl5pPr marL="1828800" marR="0" lvl="4" indent="0" algn="ctr" rtl="0">
              <a:spcBef>
                <a:spcPts val="0"/>
              </a:spcBef>
              <a:spcAft>
                <a:spcPts val="0"/>
              </a:spcAft>
              <a:buClr>
                <a:srgbClr val="88A9B9"/>
              </a:buClr>
              <a:buSzPts val="1400"/>
              <a:buFont typeface="Arial"/>
              <a:buNone/>
              <a:defRPr sz="1200" b="0" i="0" u="none" strike="noStrike" cap="none">
                <a:solidFill>
                  <a:srgbClr val="88A9B9"/>
                </a:solidFill>
                <a:latin typeface="Arial"/>
                <a:ea typeface="Arial"/>
                <a:cs typeface="Arial"/>
                <a:sym typeface="Arial"/>
              </a:defRPr>
            </a:lvl5pPr>
            <a:lvl6pPr marL="2286000" marR="0" lvl="5" indent="0" algn="ctr" rtl="0">
              <a:spcBef>
                <a:spcPts val="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6pPr>
            <a:lvl7pPr marL="2743200" marR="0" lvl="6" indent="0" algn="ctr" rtl="0">
              <a:spcBef>
                <a:spcPts val="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7pPr>
            <a:lvl8pPr marL="3200400" marR="0" lvl="7" indent="0" algn="ctr" rtl="0">
              <a:spcBef>
                <a:spcPts val="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8pPr>
            <a:lvl9pPr marL="3657600" marR="0" lvl="8" indent="0" algn="ctr" rtl="0">
              <a:spcBef>
                <a:spcPts val="0"/>
              </a:spcBef>
              <a:spcAft>
                <a:spcPts val="0"/>
              </a:spcAft>
              <a:buClr>
                <a:srgbClr val="88A9B9"/>
              </a:buClr>
              <a:buSzPts val="1400"/>
              <a:buFont typeface="Arial"/>
              <a:buNone/>
              <a:defRPr sz="2000" b="0" i="0" u="none" strike="noStrike" cap="none">
                <a:solidFill>
                  <a:srgbClr val="88A9B9"/>
                </a:solidFill>
                <a:latin typeface="Arial"/>
                <a:ea typeface="Arial"/>
                <a:cs typeface="Arial"/>
                <a:sym typeface="Arial"/>
              </a:defRPr>
            </a:lvl9pPr>
          </a:lstStyle>
          <a:p>
            <a:endParaRPr/>
          </a:p>
        </p:txBody>
      </p:sp>
      <p:sp>
        <p:nvSpPr>
          <p:cNvPr id="55" name="Google Shape;55;p13"/>
          <p:cNvSpPr txBox="1">
            <a:spLocks noGrp="1"/>
          </p:cNvSpPr>
          <p:nvPr>
            <p:ph type="dt" idx="10"/>
          </p:nvPr>
        </p:nvSpPr>
        <p:spPr>
          <a:xfrm>
            <a:off x="457200" y="6356350"/>
            <a:ext cx="2133600" cy="365100"/>
          </a:xfrm>
          <a:prstGeom prst="rect">
            <a:avLst/>
          </a:prstGeom>
          <a:noFill/>
          <a:ln>
            <a:noFill/>
          </a:ln>
        </p:spPr>
        <p:txBody>
          <a:bodyPr spcFirstLastPara="1" wrap="square" lIns="91425" tIns="91425" rIns="91425" bIns="91425" anchor="t" anchorCtr="0">
            <a:noAutofit/>
          </a:bodyPr>
          <a:lstStyle>
            <a:lvl1pPr marL="0" marR="0" lvl="0"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1pPr>
            <a:lvl2pPr marL="457200" marR="0" lvl="1"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2pPr>
            <a:lvl3pPr marL="914400" marR="0" lvl="2"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3pPr>
            <a:lvl4pPr marL="1371600" marR="0" lvl="3"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4pPr>
            <a:lvl5pPr marL="1828800" marR="0" lvl="4"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5pPr>
            <a:lvl6pPr marL="2286000" marR="0" lvl="5"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6pPr>
            <a:lvl7pPr marL="2743200" marR="0" lvl="6"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7pPr>
            <a:lvl8pPr marL="3200400" marR="0" lvl="7"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8pPr>
            <a:lvl9pPr marL="3657600" marR="0" lvl="8"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9pPr>
          </a:lstStyle>
          <a:p>
            <a:endParaRPr/>
          </a:p>
        </p:txBody>
      </p:sp>
      <p:sp>
        <p:nvSpPr>
          <p:cNvPr id="56" name="Google Shape;56;p13"/>
          <p:cNvSpPr txBox="1">
            <a:spLocks noGrp="1"/>
          </p:cNvSpPr>
          <p:nvPr>
            <p:ph type="ftr" idx="11"/>
          </p:nvPr>
        </p:nvSpPr>
        <p:spPr>
          <a:xfrm>
            <a:off x="3124200" y="6356350"/>
            <a:ext cx="2895600" cy="365100"/>
          </a:xfrm>
          <a:prstGeom prst="rect">
            <a:avLst/>
          </a:prstGeom>
          <a:noFill/>
          <a:ln>
            <a:noFill/>
          </a:ln>
        </p:spPr>
        <p:txBody>
          <a:bodyPr spcFirstLastPara="1" wrap="square" lIns="91425" tIns="91425" rIns="91425" bIns="91425" anchor="t" anchorCtr="0">
            <a:noAutofit/>
          </a:bodyPr>
          <a:lstStyle>
            <a:lvl1pPr marL="0" marR="0" lvl="0"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1pPr>
            <a:lvl2pPr marL="457200" marR="0" lvl="1"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2pPr>
            <a:lvl3pPr marL="914400" marR="0" lvl="2"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3pPr>
            <a:lvl4pPr marL="1371600" marR="0" lvl="3"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4pPr>
            <a:lvl5pPr marL="1828800" marR="0" lvl="4"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5pPr>
            <a:lvl6pPr marL="2286000" marR="0" lvl="5"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6pPr>
            <a:lvl7pPr marL="2743200" marR="0" lvl="6"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7pPr>
            <a:lvl8pPr marL="3200400" marR="0" lvl="7"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8pPr>
            <a:lvl9pPr marL="3657600" marR="0" lvl="8" indent="-88900" algn="l" rtl="0">
              <a:spcBef>
                <a:spcPts val="0"/>
              </a:spcBef>
              <a:spcAft>
                <a:spcPts val="0"/>
              </a:spcAft>
              <a:buSzPts val="1400"/>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6553200" y="6356350"/>
            <a:ext cx="2133600" cy="365100"/>
          </a:xfrm>
          <a:prstGeom prst="rect">
            <a:avLst/>
          </a:prstGeom>
          <a:noFill/>
          <a:ln>
            <a:noFill/>
          </a:ln>
        </p:spPr>
        <p:txBody>
          <a:bodyPr spcFirstLastPara="1" wrap="square" lIns="91425" tIns="91425" rIns="91425" bIns="91425" anchor="t" anchorCtr="0">
            <a:noAutofit/>
          </a:bodyPr>
          <a:lstStyle>
            <a:lvl1pPr marL="0" marR="0" lvl="0" indent="0" algn="l" rtl="0">
              <a:buNone/>
              <a:defRPr sz="1800" b="0" i="0" u="none" strike="noStrike" cap="none">
                <a:solidFill>
                  <a:schemeClr val="dk1"/>
                </a:solidFill>
                <a:latin typeface="Arial"/>
                <a:ea typeface="Arial"/>
                <a:cs typeface="Arial"/>
                <a:sym typeface="Arial"/>
              </a:defRPr>
            </a:lvl1pPr>
            <a:lvl2pPr marL="0" marR="0" lvl="1" indent="0" algn="l" rtl="0">
              <a:buNone/>
              <a:defRPr sz="1800" b="0" i="0" u="none" strike="noStrike" cap="none">
                <a:solidFill>
                  <a:schemeClr val="dk1"/>
                </a:solidFill>
                <a:latin typeface="Arial"/>
                <a:ea typeface="Arial"/>
                <a:cs typeface="Arial"/>
                <a:sym typeface="Arial"/>
              </a:defRPr>
            </a:lvl2pPr>
            <a:lvl3pPr marL="0" marR="0" lvl="2" indent="0" algn="l" rtl="0">
              <a:buNone/>
              <a:defRPr sz="1800" b="0" i="0" u="none" strike="noStrike" cap="none">
                <a:solidFill>
                  <a:schemeClr val="dk1"/>
                </a:solidFill>
                <a:latin typeface="Arial"/>
                <a:ea typeface="Arial"/>
                <a:cs typeface="Arial"/>
                <a:sym typeface="Arial"/>
              </a:defRPr>
            </a:lvl3pPr>
            <a:lvl4pPr marL="0" marR="0" lvl="3" indent="0" algn="l" rtl="0">
              <a:buNone/>
              <a:defRPr sz="1800" b="0" i="0" u="none" strike="noStrike" cap="none">
                <a:solidFill>
                  <a:schemeClr val="dk1"/>
                </a:solidFill>
                <a:latin typeface="Arial"/>
                <a:ea typeface="Arial"/>
                <a:cs typeface="Arial"/>
                <a:sym typeface="Arial"/>
              </a:defRPr>
            </a:lvl4pPr>
            <a:lvl5pPr marL="0" marR="0" lvl="4" indent="0" algn="l" rtl="0">
              <a:buNone/>
              <a:defRPr sz="1800" b="0" i="0" u="none" strike="noStrike" cap="none">
                <a:solidFill>
                  <a:schemeClr val="dk1"/>
                </a:solidFill>
                <a:latin typeface="Arial"/>
                <a:ea typeface="Arial"/>
                <a:cs typeface="Arial"/>
                <a:sym typeface="Arial"/>
              </a:defRPr>
            </a:lvl5pPr>
            <a:lvl6pPr marL="0" marR="0" lvl="5" indent="0" algn="l" rtl="0">
              <a:buNone/>
              <a:defRPr sz="1800" b="0" i="0" u="none" strike="noStrike" cap="none">
                <a:solidFill>
                  <a:schemeClr val="dk1"/>
                </a:solidFill>
                <a:latin typeface="Arial"/>
                <a:ea typeface="Arial"/>
                <a:cs typeface="Arial"/>
                <a:sym typeface="Arial"/>
              </a:defRPr>
            </a:lvl6pPr>
            <a:lvl7pPr marL="0" marR="0" lvl="6" indent="0" algn="l" rtl="0">
              <a:buNone/>
              <a:defRPr sz="1800" b="0" i="0" u="none" strike="noStrike" cap="none">
                <a:solidFill>
                  <a:schemeClr val="dk1"/>
                </a:solidFill>
                <a:latin typeface="Arial"/>
                <a:ea typeface="Arial"/>
                <a:cs typeface="Arial"/>
                <a:sym typeface="Arial"/>
              </a:defRPr>
            </a:lvl7pPr>
            <a:lvl8pPr marL="0" marR="0" lvl="7" indent="0" algn="l" rtl="0">
              <a:buNone/>
              <a:defRPr sz="1800" b="0" i="0" u="none" strike="noStrike" cap="none">
                <a:solidFill>
                  <a:schemeClr val="dk1"/>
                </a:solidFill>
                <a:latin typeface="Arial"/>
                <a:ea typeface="Arial"/>
                <a:cs typeface="Arial"/>
                <a:sym typeface="Arial"/>
              </a:defRPr>
            </a:lvl8pPr>
            <a:lvl9pPr marL="0" marR="0" lvl="8" indent="0" algn="l" rtl="0">
              <a:buNone/>
              <a:defRPr sz="1800" b="0" i="0" u="none" strike="noStrike" cap="none">
                <a:solidFill>
                  <a:schemeClr val="dk1"/>
                </a:solidFill>
                <a:latin typeface="Arial"/>
                <a:ea typeface="Arial"/>
                <a:cs typeface="Arial"/>
                <a:sym typeface="Arial"/>
              </a:defRPr>
            </a:lvl9pPr>
          </a:lstStyle>
          <a:p>
            <a:pPr marL="0" lvl="0" indent="-88900" algn="l" rtl="0">
              <a:spcBef>
                <a:spcPts val="0"/>
              </a:spcBef>
              <a:spcAft>
                <a:spcPts val="0"/>
              </a:spcAft>
              <a:buSzPts val="1400"/>
              <a:buChar char="●"/>
            </a:pPr>
            <a:endParaRPr/>
          </a:p>
          <a:p>
            <a:pPr marL="457200" lvl="1" indent="-88900" algn="l" rtl="0">
              <a:spcBef>
                <a:spcPts val="0"/>
              </a:spcBef>
              <a:spcAft>
                <a:spcPts val="0"/>
              </a:spcAft>
              <a:buSzPts val="1400"/>
              <a:buChar char="○"/>
            </a:pPr>
            <a:endParaRPr/>
          </a:p>
          <a:p>
            <a:pPr marL="914400" lvl="2" indent="-88900" algn="l" rtl="0">
              <a:spcBef>
                <a:spcPts val="0"/>
              </a:spcBef>
              <a:spcAft>
                <a:spcPts val="0"/>
              </a:spcAft>
              <a:buSzPts val="1400"/>
              <a:buChar char="■"/>
            </a:pPr>
            <a:endParaRPr/>
          </a:p>
          <a:p>
            <a:pPr marL="1371600" lvl="3" indent="-88900" algn="l" rtl="0">
              <a:spcBef>
                <a:spcPts val="0"/>
              </a:spcBef>
              <a:spcAft>
                <a:spcPts val="0"/>
              </a:spcAft>
              <a:buSzPts val="1400"/>
              <a:buChar char="●"/>
            </a:pPr>
            <a:endParaRPr/>
          </a:p>
          <a:p>
            <a:pPr marL="1828800" lvl="4" indent="-88900" algn="l" rtl="0">
              <a:spcBef>
                <a:spcPts val="0"/>
              </a:spcBef>
              <a:spcAft>
                <a:spcPts val="0"/>
              </a:spcAft>
              <a:buSzPts val="1400"/>
              <a:buChar char="○"/>
            </a:pPr>
            <a:endParaRPr/>
          </a:p>
          <a:p>
            <a:pPr marL="2286000" lvl="5" indent="-88900" algn="l" rtl="0">
              <a:spcBef>
                <a:spcPts val="0"/>
              </a:spcBef>
              <a:spcAft>
                <a:spcPts val="0"/>
              </a:spcAft>
              <a:buSzPts val="1400"/>
              <a:buChar char="■"/>
            </a:pPr>
            <a:endParaRPr/>
          </a:p>
          <a:p>
            <a:pPr marL="2743200" lvl="6" indent="-88900" algn="l" rtl="0">
              <a:spcBef>
                <a:spcPts val="0"/>
              </a:spcBef>
              <a:spcAft>
                <a:spcPts val="0"/>
              </a:spcAft>
              <a:buSzPts val="1400"/>
              <a:buChar char="●"/>
            </a:pPr>
            <a:endParaRPr/>
          </a:p>
          <a:p>
            <a:pPr marL="3200400" lvl="7" indent="-88900" algn="l" rtl="0">
              <a:spcBef>
                <a:spcPts val="0"/>
              </a:spcBef>
              <a:spcAft>
                <a:spcPts val="0"/>
              </a:spcAft>
              <a:buSzPts val="1400"/>
              <a:buChar char="○"/>
            </a:pPr>
            <a:endParaRPr/>
          </a:p>
          <a:p>
            <a:pPr marL="3657600" lvl="8" indent="-88900" algn="l" rtl="0">
              <a:spcBef>
                <a:spcPts val="0"/>
              </a:spcBef>
              <a:spcAft>
                <a:spcPts val="0"/>
              </a:spcAft>
              <a:buSzPts val="1400"/>
              <a:buChar cha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685800" y="2111123"/>
            <a:ext cx="7772400" cy="154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Char char="●"/>
              <a:defRPr sz="4000"/>
            </a:lvl1pPr>
            <a:lvl2pPr lvl="1" algn="ctr" rtl="0">
              <a:spcBef>
                <a:spcPts val="0"/>
              </a:spcBef>
              <a:spcAft>
                <a:spcPts val="0"/>
              </a:spcAft>
              <a:buSzPts val="4800"/>
              <a:buChar char="○"/>
              <a:defRPr sz="4800"/>
            </a:lvl2pPr>
            <a:lvl3pPr lvl="2" algn="ctr" rtl="0">
              <a:spcBef>
                <a:spcPts val="0"/>
              </a:spcBef>
              <a:spcAft>
                <a:spcPts val="0"/>
              </a:spcAft>
              <a:buSzPts val="4800"/>
              <a:buChar char="■"/>
              <a:defRPr sz="4800"/>
            </a:lvl3pPr>
            <a:lvl4pPr lvl="3" algn="ctr" rtl="0">
              <a:spcBef>
                <a:spcPts val="0"/>
              </a:spcBef>
              <a:spcAft>
                <a:spcPts val="0"/>
              </a:spcAft>
              <a:buSzPts val="4800"/>
              <a:buChar char="●"/>
              <a:defRPr sz="4800"/>
            </a:lvl4pPr>
            <a:lvl5pPr lvl="4" algn="ctr" rtl="0">
              <a:spcBef>
                <a:spcPts val="0"/>
              </a:spcBef>
              <a:spcAft>
                <a:spcPts val="0"/>
              </a:spcAft>
              <a:buSzPts val="4800"/>
              <a:buChar char="○"/>
              <a:defRPr sz="4800"/>
            </a:lvl5pPr>
            <a:lvl6pPr lvl="5" algn="ctr" rtl="0">
              <a:spcBef>
                <a:spcPts val="0"/>
              </a:spcBef>
              <a:spcAft>
                <a:spcPts val="0"/>
              </a:spcAft>
              <a:buSzPts val="4800"/>
              <a:buChar char="■"/>
              <a:defRPr sz="4800"/>
            </a:lvl6pPr>
            <a:lvl7pPr lvl="6" algn="ctr" rtl="0">
              <a:spcBef>
                <a:spcPts val="0"/>
              </a:spcBef>
              <a:spcAft>
                <a:spcPts val="0"/>
              </a:spcAft>
              <a:buSzPts val="4800"/>
              <a:buChar char="●"/>
              <a:defRPr sz="4800"/>
            </a:lvl7pPr>
            <a:lvl8pPr lvl="7" algn="ctr" rtl="0">
              <a:spcBef>
                <a:spcPts val="0"/>
              </a:spcBef>
              <a:spcAft>
                <a:spcPts val="0"/>
              </a:spcAft>
              <a:buSzPts val="4800"/>
              <a:buChar char="○"/>
              <a:defRPr sz="4800"/>
            </a:lvl8pPr>
            <a:lvl9pPr lvl="8" algn="ctr" rtl="0">
              <a:spcBef>
                <a:spcPts val="0"/>
              </a:spcBef>
              <a:spcAft>
                <a:spcPts val="0"/>
              </a:spcAft>
              <a:buSzPts val="4800"/>
              <a:buChar char="■"/>
              <a:defRPr sz="4800"/>
            </a:lvl9pPr>
          </a:lstStyle>
          <a:p>
            <a:endParaRPr/>
          </a:p>
        </p:txBody>
      </p:sp>
      <p:sp>
        <p:nvSpPr>
          <p:cNvPr id="60" name="Google Shape;60;p14"/>
          <p:cNvSpPr txBox="1">
            <a:spLocks noGrp="1"/>
          </p:cNvSpPr>
          <p:nvPr>
            <p:ph type="subTitle" idx="1"/>
          </p:nvPr>
        </p:nvSpPr>
        <p:spPr>
          <a:xfrm>
            <a:off x="685800" y="3786750"/>
            <a:ext cx="4113000" cy="200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61" name="Google Shape;61;p14"/>
          <p:cNvSpPr txBox="1">
            <a:spLocks noGrp="1"/>
          </p:cNvSpPr>
          <p:nvPr>
            <p:ph type="sldNum" idx="12"/>
          </p:nvPr>
        </p:nvSpPr>
        <p:spPr>
          <a:xfrm>
            <a:off x="8556791" y="6333134"/>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nger"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122250"/>
            <a:ext cx="8229600" cy="590400"/>
          </a:xfrm>
          <a:prstGeom prst="rect">
            <a:avLst/>
          </a:prstGeom>
          <a:solidFill>
            <a:srgbClr val="004869"/>
          </a:solidFill>
        </p:spPr>
        <p:txBody>
          <a:bodyPr spcFirstLastPara="1" wrap="square" lIns="91425" tIns="91425" rIns="91425" bIns="91425" anchor="ctr" anchorCtr="0">
            <a:noAutofit/>
          </a:bodyPr>
          <a:lstStyle>
            <a:lvl1pPr lvl="0" rtl="0">
              <a:spcBef>
                <a:spcPts val="0"/>
              </a:spcBef>
              <a:spcAft>
                <a:spcPts val="0"/>
              </a:spcAft>
              <a:buClr>
                <a:srgbClr val="FFFFFF"/>
              </a:buClr>
              <a:buSzPts val="1400"/>
              <a:buChar char="●"/>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4" name="Google Shape;64;p15"/>
          <p:cNvSpPr txBox="1">
            <a:spLocks noGrp="1"/>
          </p:cNvSpPr>
          <p:nvPr>
            <p:ph type="body" idx="1"/>
          </p:nvPr>
        </p:nvSpPr>
        <p:spPr>
          <a:xfrm>
            <a:off x="457200" y="838699"/>
            <a:ext cx="8229600" cy="5577600"/>
          </a:xfrm>
          <a:prstGeom prst="rect">
            <a:avLst/>
          </a:prstGeom>
        </p:spPr>
        <p:txBody>
          <a:bodyPr spcFirstLastPara="1" wrap="square" lIns="91425" tIns="91425" rIns="91425" bIns="91425" anchor="t" anchorCtr="0">
            <a:noAutofit/>
          </a:bodyPr>
          <a:lstStyle>
            <a:lvl1pPr marL="457200" lvl="0" indent="-330200" rtl="0">
              <a:spcBef>
                <a:spcPts val="400"/>
              </a:spcBef>
              <a:spcAft>
                <a:spcPts val="0"/>
              </a:spcAft>
              <a:buClr>
                <a:srgbClr val="004869"/>
              </a:buClr>
              <a:buSzPts val="1600"/>
              <a:buChar char="➢"/>
              <a:defRPr sz="1600">
                <a:solidFill>
                  <a:srgbClr val="004869"/>
                </a:solidFill>
              </a:defRPr>
            </a:lvl1pPr>
            <a:lvl2pPr marL="914400" lvl="1" indent="-304800" rtl="0">
              <a:lnSpc>
                <a:spcPct val="150000"/>
              </a:lnSpc>
              <a:spcBef>
                <a:spcPts val="0"/>
              </a:spcBef>
              <a:spcAft>
                <a:spcPts val="0"/>
              </a:spcAft>
              <a:buClr>
                <a:srgbClr val="004869"/>
              </a:buClr>
              <a:buSzPts val="1200"/>
              <a:buChar char="○"/>
              <a:defRPr sz="1200">
                <a:solidFill>
                  <a:srgbClr val="004869"/>
                </a:solidFill>
              </a:defRPr>
            </a:lvl2pPr>
            <a:lvl3pPr marL="1371600" lvl="2" indent="-292100" rtl="0">
              <a:lnSpc>
                <a:spcPct val="150000"/>
              </a:lnSpc>
              <a:spcBef>
                <a:spcPts val="0"/>
              </a:spcBef>
              <a:spcAft>
                <a:spcPts val="0"/>
              </a:spcAft>
              <a:buClr>
                <a:srgbClr val="004869"/>
              </a:buClr>
              <a:buSzPts val="1000"/>
              <a:buChar char="■"/>
              <a:defRPr sz="1000">
                <a:solidFill>
                  <a:srgbClr val="004869"/>
                </a:solidFill>
              </a:defRPr>
            </a:lvl3pPr>
            <a:lvl4pPr marL="1828800" lvl="3" indent="-317500" rtl="0">
              <a:spcBef>
                <a:spcPts val="0"/>
              </a:spcBef>
              <a:spcAft>
                <a:spcPts val="0"/>
              </a:spcAft>
              <a:buClr>
                <a:srgbClr val="004869"/>
              </a:buClr>
              <a:buSzPts val="1400"/>
              <a:buChar char="●"/>
              <a:defRPr>
                <a:solidFill>
                  <a:srgbClr val="004869"/>
                </a:solidFill>
              </a:defRPr>
            </a:lvl4pPr>
            <a:lvl5pPr marL="2286000" lvl="4" indent="-317500" rtl="0">
              <a:spcBef>
                <a:spcPts val="0"/>
              </a:spcBef>
              <a:spcAft>
                <a:spcPts val="0"/>
              </a:spcAft>
              <a:buClr>
                <a:srgbClr val="004869"/>
              </a:buClr>
              <a:buSzPts val="1400"/>
              <a:buChar char="○"/>
              <a:defRPr>
                <a:solidFill>
                  <a:srgbClr val="004869"/>
                </a:solidFill>
              </a:defRPr>
            </a:lvl5pPr>
            <a:lvl6pPr marL="2743200" lvl="5" indent="-317500" rtl="0">
              <a:spcBef>
                <a:spcPts val="0"/>
              </a:spcBef>
              <a:spcAft>
                <a:spcPts val="0"/>
              </a:spcAft>
              <a:buClr>
                <a:srgbClr val="004869"/>
              </a:buClr>
              <a:buSzPts val="1400"/>
              <a:buChar char="■"/>
              <a:defRPr>
                <a:solidFill>
                  <a:srgbClr val="004869"/>
                </a:solidFill>
              </a:defRPr>
            </a:lvl6pPr>
            <a:lvl7pPr marL="3200400" lvl="6" indent="-317500" rtl="0">
              <a:spcBef>
                <a:spcPts val="0"/>
              </a:spcBef>
              <a:spcAft>
                <a:spcPts val="0"/>
              </a:spcAft>
              <a:buClr>
                <a:srgbClr val="004869"/>
              </a:buClr>
              <a:buSzPts val="1400"/>
              <a:buChar char="●"/>
              <a:defRPr>
                <a:solidFill>
                  <a:srgbClr val="004869"/>
                </a:solidFill>
              </a:defRPr>
            </a:lvl7pPr>
            <a:lvl8pPr marL="3657600" lvl="7" indent="-317500" rtl="0">
              <a:spcBef>
                <a:spcPts val="0"/>
              </a:spcBef>
              <a:spcAft>
                <a:spcPts val="0"/>
              </a:spcAft>
              <a:buClr>
                <a:srgbClr val="004869"/>
              </a:buClr>
              <a:buSzPts val="1400"/>
              <a:buChar char="○"/>
              <a:defRPr>
                <a:solidFill>
                  <a:srgbClr val="004869"/>
                </a:solidFill>
              </a:defRPr>
            </a:lvl8pPr>
            <a:lvl9pPr marL="4114800" lvl="8" indent="-317500" rtl="0">
              <a:spcBef>
                <a:spcPts val="0"/>
              </a:spcBef>
              <a:spcAft>
                <a:spcPts val="0"/>
              </a:spcAft>
              <a:buClr>
                <a:srgbClr val="004869"/>
              </a:buClr>
              <a:buSzPts val="1400"/>
              <a:buChar char="■"/>
              <a:defRPr>
                <a:solidFill>
                  <a:srgbClr val="00486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nger 1">
  <p:cSld name="TITLE_AND_BODY_1">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457200" y="122246"/>
            <a:ext cx="8229600" cy="795600"/>
          </a:xfrm>
          <a:prstGeom prst="rect">
            <a:avLst/>
          </a:prstGeom>
          <a:solidFill>
            <a:srgbClr val="004869"/>
          </a:solidFill>
        </p:spPr>
        <p:txBody>
          <a:bodyPr spcFirstLastPara="1" wrap="square" lIns="91425" tIns="91425" rIns="91425" bIns="91425" anchor="ctr" anchorCtr="0">
            <a:noAutofit/>
          </a:bodyPr>
          <a:lstStyle>
            <a:lvl1pPr lvl="0" rtl="0">
              <a:spcBef>
                <a:spcPts val="0"/>
              </a:spcBef>
              <a:spcAft>
                <a:spcPts val="0"/>
              </a:spcAft>
              <a:buClr>
                <a:srgbClr val="FFFFFF"/>
              </a:buClr>
              <a:buSzPts val="1400"/>
              <a:buChar char="●"/>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7" name="Google Shape;67;p16"/>
          <p:cNvSpPr txBox="1">
            <a:spLocks noGrp="1"/>
          </p:cNvSpPr>
          <p:nvPr>
            <p:ph type="body" idx="1"/>
          </p:nvPr>
        </p:nvSpPr>
        <p:spPr>
          <a:xfrm>
            <a:off x="457200" y="1077087"/>
            <a:ext cx="8229600" cy="5339100"/>
          </a:xfrm>
          <a:prstGeom prst="rect">
            <a:avLst/>
          </a:prstGeom>
        </p:spPr>
        <p:txBody>
          <a:bodyPr spcFirstLastPara="1" wrap="square" lIns="91425" tIns="91425" rIns="91425" bIns="91425" anchor="t" anchorCtr="0">
            <a:noAutofit/>
          </a:bodyPr>
          <a:lstStyle>
            <a:lvl1pPr marL="457200" lvl="0" indent="-317500" rtl="0">
              <a:spcBef>
                <a:spcPts val="400"/>
              </a:spcBef>
              <a:spcAft>
                <a:spcPts val="0"/>
              </a:spcAft>
              <a:buClr>
                <a:srgbClr val="004869"/>
              </a:buClr>
              <a:buSzPts val="1400"/>
              <a:buChar char="➢"/>
              <a:defRPr>
                <a:solidFill>
                  <a:srgbClr val="004869"/>
                </a:solidFill>
              </a:defRPr>
            </a:lvl1pPr>
            <a:lvl2pPr marL="914400" lvl="1" indent="-317500" rtl="0">
              <a:spcBef>
                <a:spcPts val="0"/>
              </a:spcBef>
              <a:spcAft>
                <a:spcPts val="0"/>
              </a:spcAft>
              <a:buClr>
                <a:srgbClr val="004869"/>
              </a:buClr>
              <a:buSzPts val="1400"/>
              <a:buChar char="○"/>
              <a:defRPr>
                <a:solidFill>
                  <a:srgbClr val="004869"/>
                </a:solidFill>
              </a:defRPr>
            </a:lvl2pPr>
            <a:lvl3pPr marL="1371600" lvl="2" indent="-317500" rtl="0">
              <a:spcBef>
                <a:spcPts val="0"/>
              </a:spcBef>
              <a:spcAft>
                <a:spcPts val="0"/>
              </a:spcAft>
              <a:buClr>
                <a:srgbClr val="004869"/>
              </a:buClr>
              <a:buSzPts val="1400"/>
              <a:buChar char="■"/>
              <a:defRPr>
                <a:solidFill>
                  <a:srgbClr val="004869"/>
                </a:solidFill>
              </a:defRPr>
            </a:lvl3pPr>
            <a:lvl4pPr marL="1828800" lvl="3" indent="-317500" rtl="0">
              <a:spcBef>
                <a:spcPts val="0"/>
              </a:spcBef>
              <a:spcAft>
                <a:spcPts val="0"/>
              </a:spcAft>
              <a:buClr>
                <a:srgbClr val="004869"/>
              </a:buClr>
              <a:buSzPts val="1400"/>
              <a:buChar char="●"/>
              <a:defRPr>
                <a:solidFill>
                  <a:srgbClr val="004869"/>
                </a:solidFill>
              </a:defRPr>
            </a:lvl4pPr>
            <a:lvl5pPr marL="2286000" lvl="4" indent="-317500" rtl="0">
              <a:spcBef>
                <a:spcPts val="0"/>
              </a:spcBef>
              <a:spcAft>
                <a:spcPts val="0"/>
              </a:spcAft>
              <a:buClr>
                <a:srgbClr val="004869"/>
              </a:buClr>
              <a:buSzPts val="1400"/>
              <a:buChar char="○"/>
              <a:defRPr>
                <a:solidFill>
                  <a:srgbClr val="004869"/>
                </a:solidFill>
              </a:defRPr>
            </a:lvl5pPr>
            <a:lvl6pPr marL="2743200" lvl="5" indent="-317500" rtl="0">
              <a:spcBef>
                <a:spcPts val="0"/>
              </a:spcBef>
              <a:spcAft>
                <a:spcPts val="0"/>
              </a:spcAft>
              <a:buClr>
                <a:srgbClr val="004869"/>
              </a:buClr>
              <a:buSzPts val="1400"/>
              <a:buChar char="■"/>
              <a:defRPr>
                <a:solidFill>
                  <a:srgbClr val="004869"/>
                </a:solidFill>
              </a:defRPr>
            </a:lvl6pPr>
            <a:lvl7pPr marL="3200400" lvl="6" indent="-317500" rtl="0">
              <a:spcBef>
                <a:spcPts val="0"/>
              </a:spcBef>
              <a:spcAft>
                <a:spcPts val="0"/>
              </a:spcAft>
              <a:buClr>
                <a:srgbClr val="004869"/>
              </a:buClr>
              <a:buSzPts val="1400"/>
              <a:buChar char="●"/>
              <a:defRPr>
                <a:solidFill>
                  <a:srgbClr val="004869"/>
                </a:solidFill>
              </a:defRPr>
            </a:lvl7pPr>
            <a:lvl8pPr marL="3657600" lvl="7" indent="-317500" rtl="0">
              <a:spcBef>
                <a:spcPts val="0"/>
              </a:spcBef>
              <a:spcAft>
                <a:spcPts val="0"/>
              </a:spcAft>
              <a:buClr>
                <a:srgbClr val="004869"/>
              </a:buClr>
              <a:buSzPts val="1400"/>
              <a:buChar char="○"/>
              <a:defRPr>
                <a:solidFill>
                  <a:srgbClr val="004869"/>
                </a:solidFill>
              </a:defRPr>
            </a:lvl8pPr>
            <a:lvl9pPr marL="4114800" lvl="8" indent="-317500" rtl="0">
              <a:spcBef>
                <a:spcPts val="0"/>
              </a:spcBef>
              <a:spcAft>
                <a:spcPts val="0"/>
              </a:spcAft>
              <a:buClr>
                <a:srgbClr val="004869"/>
              </a:buClr>
              <a:buSzPts val="1400"/>
              <a:buChar char="■"/>
              <a:defRPr>
                <a:solidFill>
                  <a:srgbClr val="004869"/>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68"/>
        <p:cNvGrpSpPr/>
        <p:nvPr/>
      </p:nvGrpSpPr>
      <p:grpSpPr>
        <a:xfrm>
          <a:off x="0" y="0"/>
          <a:ext cx="0" cy="0"/>
          <a:chOff x="0" y="0"/>
          <a:chExt cx="0" cy="0"/>
        </a:xfrm>
      </p:grpSpPr>
      <p:sp>
        <p:nvSpPr>
          <p:cNvPr id="69" name="Google Shape;69;p17"/>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70" name="Google Shape;70;p17"/>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1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74" name="Google Shape;74;p18"/>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5" name="Google Shape;75;p1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76"/>
        <p:cNvGrpSpPr/>
        <p:nvPr/>
      </p:nvGrpSpPr>
      <p:grpSpPr>
        <a:xfrm>
          <a:off x="0" y="0"/>
          <a:ext cx="0" cy="0"/>
          <a:chOff x="0" y="0"/>
          <a:chExt cx="0" cy="0"/>
        </a:xfrm>
      </p:grpSpPr>
      <p:sp>
        <p:nvSpPr>
          <p:cNvPr id="77" name="Google Shape;77;p19"/>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78" name="Google Shape;78;p19"/>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80"/>
        <p:cNvGrpSpPr/>
        <p:nvPr/>
      </p:nvGrpSpPr>
      <p:grpSpPr>
        <a:xfrm>
          <a:off x="0" y="0"/>
          <a:ext cx="0" cy="0"/>
          <a:chOff x="0" y="0"/>
          <a:chExt cx="0" cy="0"/>
        </a:xfrm>
      </p:grpSpPr>
      <p:sp>
        <p:nvSpPr>
          <p:cNvPr id="81" name="Google Shape;81;p20"/>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82" name="Google Shape;82;p20"/>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3" name="Google Shape;83;p2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39750" y="76200"/>
            <a:ext cx="8064600" cy="6294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
        <p:nvSpPr>
          <p:cNvPr id="22" name="Google Shape;22;p3"/>
          <p:cNvSpPr txBox="1">
            <a:spLocks noGrp="1"/>
          </p:cNvSpPr>
          <p:nvPr>
            <p:ph type="body" idx="1"/>
          </p:nvPr>
        </p:nvSpPr>
        <p:spPr>
          <a:xfrm>
            <a:off x="539750" y="896700"/>
            <a:ext cx="8064600" cy="5199300"/>
          </a:xfrm>
          <a:prstGeom prst="rect">
            <a:avLst/>
          </a:prstGeom>
          <a:noFill/>
          <a:ln>
            <a:noFill/>
          </a:ln>
        </p:spPr>
        <p:txBody>
          <a:bodyPr spcFirstLastPara="1" wrap="square" lIns="91425" tIns="91425" rIns="91425" bIns="91425" anchor="t" anchorCtr="0">
            <a:noAutofit/>
          </a:bodyPr>
          <a:lstStyle>
            <a:lvl1pPr marL="457200" lvl="0" indent="-342900" algn="l" rtl="0">
              <a:spcBef>
                <a:spcPts val="400"/>
              </a:spcBef>
              <a:spcAft>
                <a:spcPts val="0"/>
              </a:spcAft>
              <a:buSzPts val="1800"/>
              <a:buChar char="➢"/>
              <a:defRPr sz="1800">
                <a:solidFill>
                  <a:schemeClr val="dk1"/>
                </a:solidFill>
                <a:latin typeface="Arial"/>
                <a:ea typeface="Arial"/>
                <a:cs typeface="Arial"/>
                <a:sym typeface="Arial"/>
              </a:defRPr>
            </a:lvl1pPr>
            <a:lvl2pPr marL="914400" lvl="1" indent="-330200" algn="l" rtl="0">
              <a:lnSpc>
                <a:spcPct val="150000"/>
              </a:lnSpc>
              <a:spcBef>
                <a:spcPts val="0"/>
              </a:spcBef>
              <a:spcAft>
                <a:spcPts val="0"/>
              </a:spcAft>
              <a:buClr>
                <a:schemeClr val="dk1"/>
              </a:buClr>
              <a:buSzPts val="1600"/>
              <a:buFont typeface="Arial"/>
              <a:buChar char="●"/>
              <a:defRPr sz="1600">
                <a:solidFill>
                  <a:schemeClr val="dk1"/>
                </a:solidFill>
                <a:latin typeface="Arial"/>
                <a:ea typeface="Arial"/>
                <a:cs typeface="Arial"/>
                <a:sym typeface="Arial"/>
              </a:defRPr>
            </a:lvl2pPr>
            <a:lvl3pPr marL="1371600" lvl="2" indent="-317500" algn="l" rtl="0">
              <a:lnSpc>
                <a:spcPct val="15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3pPr>
            <a:lvl4pPr marL="1828800" lvl="3" indent="-317500" algn="l" rtl="0">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marL="2286000" lvl="4" indent="-317500" algn="l" rtl="0">
              <a:spcBef>
                <a:spcPts val="0"/>
              </a:spcBef>
              <a:spcAft>
                <a:spcPts val="0"/>
              </a:spcAft>
              <a:buClr>
                <a:schemeClr val="dk1"/>
              </a:buClr>
              <a:buSzPts val="1400"/>
              <a:buFont typeface="Arial"/>
              <a:buChar char="●"/>
              <a:defRPr sz="1200">
                <a:solidFill>
                  <a:schemeClr val="dk1"/>
                </a:solidFill>
                <a:latin typeface="Arial"/>
                <a:ea typeface="Arial"/>
                <a:cs typeface="Arial"/>
                <a:sym typeface="Arial"/>
              </a:defRPr>
            </a:lvl5pPr>
            <a:lvl6pPr marL="2743200" lvl="5"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marL="3200400" lvl="6"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marL="3657600" lvl="7"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marL="4114800" lvl="8" indent="-317500" algn="l" rtl="0">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84"/>
        <p:cNvGrpSpPr/>
        <p:nvPr/>
      </p:nvGrpSpPr>
      <p:grpSpPr>
        <a:xfrm>
          <a:off x="0" y="0"/>
          <a:ext cx="0" cy="0"/>
          <a:chOff x="0" y="0"/>
          <a:chExt cx="0" cy="0"/>
        </a:xfrm>
      </p:grpSpPr>
      <p:sp>
        <p:nvSpPr>
          <p:cNvPr id="85" name="Google Shape;85;p21"/>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86" name="Google Shape;86;p21"/>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2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4406900"/>
            <a:ext cx="7772400" cy="1362000"/>
          </a:xfrm>
          <a:prstGeom prst="rect">
            <a:avLst/>
          </a:prstGeom>
          <a:solidFill>
            <a:schemeClr val="dk1"/>
          </a:solidFill>
          <a:ln>
            <a:noFill/>
          </a:ln>
        </p:spPr>
        <p:txBody>
          <a:bodyPr spcFirstLastPara="1" wrap="square" lIns="91425" tIns="91425" rIns="91425" bIns="91425" anchor="t" anchorCtr="0">
            <a:noAutofit/>
          </a:bodyPr>
          <a:lstStyle>
            <a:lvl1pPr lvl="0" algn="l" rtl="0">
              <a:spcBef>
                <a:spcPts val="0"/>
              </a:spcBef>
              <a:spcAft>
                <a:spcPts val="0"/>
              </a:spcAft>
              <a:buSzPts val="1400"/>
              <a:buChar char="●"/>
              <a:defRPr sz="4000" b="1" cap="small"/>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Google Shape;25;p4"/>
          <p:cNvSpPr txBox="1">
            <a:spLocks noGrp="1"/>
          </p:cNvSpPr>
          <p:nvPr>
            <p:ph type="body" idx="1"/>
          </p:nvPr>
        </p:nvSpPr>
        <p:spPr>
          <a:xfrm>
            <a:off x="722313" y="2906713"/>
            <a:ext cx="7772400" cy="1500300"/>
          </a:xfrm>
          <a:prstGeom prst="rect">
            <a:avLst/>
          </a:prstGeom>
          <a:noFill/>
          <a:ln>
            <a:noFill/>
          </a:ln>
        </p:spPr>
        <p:txBody>
          <a:bodyPr spcFirstLastPara="1" wrap="square" lIns="91425" tIns="91425" rIns="91425" bIns="91425" anchor="b" anchorCtr="0">
            <a:noAutofit/>
          </a:bodyPr>
          <a:lstStyle>
            <a:lvl1pPr marL="457200" lvl="0" indent="-228600" rtl="0">
              <a:spcBef>
                <a:spcPts val="400"/>
              </a:spcBef>
              <a:spcAft>
                <a:spcPts val="0"/>
              </a:spcAft>
              <a:buSzPts val="1400"/>
              <a:buFont typeface="Arial"/>
              <a:buNone/>
              <a:defRPr sz="2000"/>
            </a:lvl1pPr>
            <a:lvl2pPr marL="914400" lvl="1" indent="-228600" rtl="0">
              <a:spcBef>
                <a:spcPts val="0"/>
              </a:spcBef>
              <a:spcAft>
                <a:spcPts val="0"/>
              </a:spcAft>
              <a:buSzPts val="1400"/>
              <a:buFont typeface="Arial"/>
              <a:buNone/>
              <a:defRPr sz="1800"/>
            </a:lvl2pPr>
            <a:lvl3pPr marL="1371600" lvl="2" indent="-228600" rtl="0">
              <a:spcBef>
                <a:spcPts val="0"/>
              </a:spcBef>
              <a:spcAft>
                <a:spcPts val="0"/>
              </a:spcAft>
              <a:buSzPts val="1400"/>
              <a:buFont typeface="Arial"/>
              <a:buNone/>
              <a:defRPr sz="1600"/>
            </a:lvl3pPr>
            <a:lvl4pPr marL="1828800" lvl="3" indent="-228600" rtl="0">
              <a:spcBef>
                <a:spcPts val="0"/>
              </a:spcBef>
              <a:spcAft>
                <a:spcPts val="0"/>
              </a:spcAft>
              <a:buSzPts val="1400"/>
              <a:buFont typeface="Arial"/>
              <a:buNone/>
              <a:defRPr sz="1400"/>
            </a:lvl4pPr>
            <a:lvl5pPr marL="2286000" lvl="4" indent="-228600" rtl="0">
              <a:spcBef>
                <a:spcPts val="0"/>
              </a:spcBef>
              <a:spcAft>
                <a:spcPts val="0"/>
              </a:spcAft>
              <a:buSzPts val="1400"/>
              <a:buFont typeface="Arial"/>
              <a:buNone/>
              <a:defRPr sz="1400"/>
            </a:lvl5pPr>
            <a:lvl6pPr marL="2743200" lvl="5" indent="-228600" rtl="0">
              <a:spcBef>
                <a:spcPts val="0"/>
              </a:spcBef>
              <a:spcAft>
                <a:spcPts val="0"/>
              </a:spcAft>
              <a:buSzPts val="1400"/>
              <a:buFont typeface="Arial"/>
              <a:buNone/>
              <a:defRPr sz="1400"/>
            </a:lvl6pPr>
            <a:lvl7pPr marL="3200400" lvl="6" indent="-228600" rtl="0">
              <a:spcBef>
                <a:spcPts val="0"/>
              </a:spcBef>
              <a:spcAft>
                <a:spcPts val="0"/>
              </a:spcAft>
              <a:buSzPts val="1400"/>
              <a:buFont typeface="Arial"/>
              <a:buNone/>
              <a:defRPr sz="1400"/>
            </a:lvl7pPr>
            <a:lvl8pPr marL="3657600" lvl="7" indent="-228600" rtl="0">
              <a:spcBef>
                <a:spcPts val="0"/>
              </a:spcBef>
              <a:spcAft>
                <a:spcPts val="0"/>
              </a:spcAft>
              <a:buSzPts val="1400"/>
              <a:buFont typeface="Arial"/>
              <a:buNone/>
              <a:defRPr sz="1400"/>
            </a:lvl8pPr>
            <a:lvl9pPr marL="4114800" lvl="8" indent="-228600" rtl="0">
              <a:spcBef>
                <a:spcPts val="0"/>
              </a:spcBef>
              <a:spcAft>
                <a:spcPts val="0"/>
              </a:spcAft>
              <a:buSzPts val="1400"/>
              <a:buFont typeface="Arial"/>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539750" y="76200"/>
            <a:ext cx="8064600" cy="5844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
        <p:nvSpPr>
          <p:cNvPr id="28" name="Google Shape;28;p5"/>
          <p:cNvSpPr txBox="1">
            <a:spLocks noGrp="1"/>
          </p:cNvSpPr>
          <p:nvPr>
            <p:ph type="body" idx="1"/>
          </p:nvPr>
        </p:nvSpPr>
        <p:spPr>
          <a:xfrm>
            <a:off x="539750" y="1066800"/>
            <a:ext cx="3956100" cy="50292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2800"/>
            </a:lvl1pPr>
            <a:lvl2pPr marL="914400" lvl="1" indent="-317500" rtl="0">
              <a:spcBef>
                <a:spcPts val="0"/>
              </a:spcBef>
              <a:spcAft>
                <a:spcPts val="0"/>
              </a:spcAft>
              <a:buSzPts val="1400"/>
              <a:buChar char="○"/>
              <a:defRPr sz="2400"/>
            </a:lvl2pPr>
            <a:lvl3pPr marL="1371600" lvl="2" indent="-317500" rtl="0">
              <a:spcBef>
                <a:spcPts val="0"/>
              </a:spcBef>
              <a:spcAft>
                <a:spcPts val="0"/>
              </a:spcAft>
              <a:buSzPts val="1400"/>
              <a:buChar char="■"/>
              <a:defRPr sz="2000"/>
            </a:lvl3pPr>
            <a:lvl4pPr marL="1828800" lvl="3" indent="-317500" rtl="0">
              <a:spcBef>
                <a:spcPts val="0"/>
              </a:spcBef>
              <a:spcAft>
                <a:spcPts val="0"/>
              </a:spcAft>
              <a:buSzPts val="1400"/>
              <a:buChar char="●"/>
              <a:defRPr sz="1800"/>
            </a:lvl4pPr>
            <a:lvl5pPr marL="2286000" lvl="4" indent="-317500" rtl="0">
              <a:spcBef>
                <a:spcPts val="0"/>
              </a:spcBef>
              <a:spcAft>
                <a:spcPts val="0"/>
              </a:spcAft>
              <a:buSzPts val="1400"/>
              <a:buChar char="○"/>
              <a:defRPr sz="1800"/>
            </a:lvl5pPr>
            <a:lvl6pPr marL="2743200" lvl="5" indent="-317500" rtl="0">
              <a:spcBef>
                <a:spcPts val="0"/>
              </a:spcBef>
              <a:spcAft>
                <a:spcPts val="0"/>
              </a:spcAft>
              <a:buSzPts val="1400"/>
              <a:buChar char="■"/>
              <a:defRPr sz="1800"/>
            </a:lvl6pPr>
            <a:lvl7pPr marL="3200400" lvl="6" indent="-317500" rtl="0">
              <a:spcBef>
                <a:spcPts val="0"/>
              </a:spcBef>
              <a:spcAft>
                <a:spcPts val="0"/>
              </a:spcAft>
              <a:buSzPts val="1400"/>
              <a:buChar char="●"/>
              <a:defRPr sz="1800"/>
            </a:lvl7pPr>
            <a:lvl8pPr marL="3657600" lvl="7" indent="-317500" rtl="0">
              <a:spcBef>
                <a:spcPts val="0"/>
              </a:spcBef>
              <a:spcAft>
                <a:spcPts val="0"/>
              </a:spcAft>
              <a:buSzPts val="1400"/>
              <a:buChar char="○"/>
              <a:defRPr sz="1800"/>
            </a:lvl8pPr>
            <a:lvl9pPr marL="4114800" lvl="8" indent="-317500" rtl="0">
              <a:spcBef>
                <a:spcPts val="0"/>
              </a:spcBef>
              <a:spcAft>
                <a:spcPts val="0"/>
              </a:spcAft>
              <a:buSzPts val="1400"/>
              <a:buChar char="■"/>
              <a:defRPr sz="1800"/>
            </a:lvl9pPr>
          </a:lstStyle>
          <a:p>
            <a:endParaRPr/>
          </a:p>
        </p:txBody>
      </p:sp>
      <p:sp>
        <p:nvSpPr>
          <p:cNvPr id="29" name="Google Shape;29;p5"/>
          <p:cNvSpPr txBox="1">
            <a:spLocks noGrp="1"/>
          </p:cNvSpPr>
          <p:nvPr>
            <p:ph type="body" idx="2"/>
          </p:nvPr>
        </p:nvSpPr>
        <p:spPr>
          <a:xfrm>
            <a:off x="4648200" y="1066800"/>
            <a:ext cx="3956100" cy="50292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2800"/>
            </a:lvl1pPr>
            <a:lvl2pPr marL="914400" lvl="1" indent="-317500" rtl="0">
              <a:spcBef>
                <a:spcPts val="0"/>
              </a:spcBef>
              <a:spcAft>
                <a:spcPts val="0"/>
              </a:spcAft>
              <a:buSzPts val="1400"/>
              <a:buChar char="○"/>
              <a:defRPr sz="2400"/>
            </a:lvl2pPr>
            <a:lvl3pPr marL="1371600" lvl="2" indent="-317500" rtl="0">
              <a:spcBef>
                <a:spcPts val="0"/>
              </a:spcBef>
              <a:spcAft>
                <a:spcPts val="0"/>
              </a:spcAft>
              <a:buSzPts val="1400"/>
              <a:buChar char="■"/>
              <a:defRPr sz="2000"/>
            </a:lvl3pPr>
            <a:lvl4pPr marL="1828800" lvl="3" indent="-317500" rtl="0">
              <a:spcBef>
                <a:spcPts val="0"/>
              </a:spcBef>
              <a:spcAft>
                <a:spcPts val="0"/>
              </a:spcAft>
              <a:buSzPts val="1400"/>
              <a:buChar char="●"/>
              <a:defRPr sz="1800"/>
            </a:lvl4pPr>
            <a:lvl5pPr marL="2286000" lvl="4" indent="-317500" rtl="0">
              <a:spcBef>
                <a:spcPts val="0"/>
              </a:spcBef>
              <a:spcAft>
                <a:spcPts val="0"/>
              </a:spcAft>
              <a:buSzPts val="1400"/>
              <a:buChar char="○"/>
              <a:defRPr sz="1800"/>
            </a:lvl5pPr>
            <a:lvl6pPr marL="2743200" lvl="5" indent="-317500" rtl="0">
              <a:spcBef>
                <a:spcPts val="0"/>
              </a:spcBef>
              <a:spcAft>
                <a:spcPts val="0"/>
              </a:spcAft>
              <a:buSzPts val="1400"/>
              <a:buChar char="■"/>
              <a:defRPr sz="1800"/>
            </a:lvl6pPr>
            <a:lvl7pPr marL="3200400" lvl="6" indent="-317500" rtl="0">
              <a:spcBef>
                <a:spcPts val="0"/>
              </a:spcBef>
              <a:spcAft>
                <a:spcPts val="0"/>
              </a:spcAft>
              <a:buSzPts val="1400"/>
              <a:buChar char="●"/>
              <a:defRPr sz="1800"/>
            </a:lvl7pPr>
            <a:lvl8pPr marL="3657600" lvl="7" indent="-317500" rtl="0">
              <a:spcBef>
                <a:spcPts val="0"/>
              </a:spcBef>
              <a:spcAft>
                <a:spcPts val="0"/>
              </a:spcAft>
              <a:buSzPts val="1400"/>
              <a:buChar char="○"/>
              <a:defRPr sz="1800"/>
            </a:lvl8pPr>
            <a:lvl9pPr marL="4114800" lvl="8" indent="-317500" rtl="0">
              <a:spcBef>
                <a:spcPts val="0"/>
              </a:spcBef>
              <a:spcAft>
                <a:spcPts val="0"/>
              </a:spcAft>
              <a:buSzPts val="14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57200" y="274638"/>
            <a:ext cx="8229600" cy="1143000"/>
          </a:xfrm>
          <a:prstGeom prst="rect">
            <a:avLst/>
          </a:prstGeom>
          <a:solidFill>
            <a:schemeClr val="dk1"/>
          </a:solid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2" name="Google Shape;32;p6"/>
          <p:cNvSpPr txBox="1">
            <a:spLocks noGrp="1"/>
          </p:cNvSpPr>
          <p:nvPr>
            <p:ph type="body" idx="1"/>
          </p:nvPr>
        </p:nvSpPr>
        <p:spPr>
          <a:xfrm>
            <a:off x="457200" y="1535113"/>
            <a:ext cx="4040100" cy="639900"/>
          </a:xfrm>
          <a:prstGeom prst="rect">
            <a:avLst/>
          </a:prstGeom>
          <a:noFill/>
          <a:ln>
            <a:noFill/>
          </a:ln>
        </p:spPr>
        <p:txBody>
          <a:bodyPr spcFirstLastPara="1" wrap="square" lIns="91425" tIns="91425" rIns="91425" bIns="91425" anchor="b" anchorCtr="0">
            <a:noAutofit/>
          </a:bodyPr>
          <a:lstStyle>
            <a:lvl1pPr marL="457200" lvl="0" indent="-228600" rtl="0">
              <a:spcBef>
                <a:spcPts val="400"/>
              </a:spcBef>
              <a:spcAft>
                <a:spcPts val="0"/>
              </a:spcAft>
              <a:buSzPts val="1400"/>
              <a:buFont typeface="Arial"/>
              <a:buNone/>
              <a:defRPr sz="2400" b="1"/>
            </a:lvl1pPr>
            <a:lvl2pPr marL="914400" lvl="1" indent="-228600" rtl="0">
              <a:spcBef>
                <a:spcPts val="0"/>
              </a:spcBef>
              <a:spcAft>
                <a:spcPts val="0"/>
              </a:spcAft>
              <a:buSzPts val="1400"/>
              <a:buFont typeface="Arial"/>
              <a:buNone/>
              <a:defRPr sz="2000" b="1"/>
            </a:lvl2pPr>
            <a:lvl3pPr marL="1371600" lvl="2" indent="-228600" rtl="0">
              <a:spcBef>
                <a:spcPts val="0"/>
              </a:spcBef>
              <a:spcAft>
                <a:spcPts val="0"/>
              </a:spcAft>
              <a:buSzPts val="1400"/>
              <a:buFont typeface="Arial"/>
              <a:buNone/>
              <a:defRPr sz="1800" b="1"/>
            </a:lvl3pPr>
            <a:lvl4pPr marL="1828800" lvl="3" indent="-228600" rtl="0">
              <a:spcBef>
                <a:spcPts val="0"/>
              </a:spcBef>
              <a:spcAft>
                <a:spcPts val="0"/>
              </a:spcAft>
              <a:buSzPts val="1400"/>
              <a:buFont typeface="Arial"/>
              <a:buNone/>
              <a:defRPr sz="1600" b="1"/>
            </a:lvl4pPr>
            <a:lvl5pPr marL="2286000" lvl="4" indent="-228600" rtl="0">
              <a:spcBef>
                <a:spcPts val="0"/>
              </a:spcBef>
              <a:spcAft>
                <a:spcPts val="0"/>
              </a:spcAft>
              <a:buSzPts val="1400"/>
              <a:buFont typeface="Arial"/>
              <a:buNone/>
              <a:defRPr sz="1600" b="1"/>
            </a:lvl5pPr>
            <a:lvl6pPr marL="2743200" lvl="5" indent="-228600" rtl="0">
              <a:spcBef>
                <a:spcPts val="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
        <p:nvSpPr>
          <p:cNvPr id="33" name="Google Shape;33;p6"/>
          <p:cNvSpPr txBox="1">
            <a:spLocks noGrp="1"/>
          </p:cNvSpPr>
          <p:nvPr>
            <p:ph type="body" idx="2"/>
          </p:nvPr>
        </p:nvSpPr>
        <p:spPr>
          <a:xfrm>
            <a:off x="457200" y="2174875"/>
            <a:ext cx="4040100" cy="39513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2400"/>
            </a:lvl1pPr>
            <a:lvl2pPr marL="914400" lvl="1" indent="-317500" rtl="0">
              <a:spcBef>
                <a:spcPts val="0"/>
              </a:spcBef>
              <a:spcAft>
                <a:spcPts val="0"/>
              </a:spcAft>
              <a:buSzPts val="1400"/>
              <a:buChar char="○"/>
              <a:defRPr sz="2000"/>
            </a:lvl2pPr>
            <a:lvl3pPr marL="1371600" lvl="2" indent="-317500" rtl="0">
              <a:spcBef>
                <a:spcPts val="0"/>
              </a:spcBef>
              <a:spcAft>
                <a:spcPts val="0"/>
              </a:spcAft>
              <a:buSzPts val="1400"/>
              <a:buChar char="■"/>
              <a:defRPr sz="18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34" name="Google Shape;34;p6"/>
          <p:cNvSpPr txBox="1">
            <a:spLocks noGrp="1"/>
          </p:cNvSpPr>
          <p:nvPr>
            <p:ph type="body" idx="3"/>
          </p:nvPr>
        </p:nvSpPr>
        <p:spPr>
          <a:xfrm>
            <a:off x="4645025" y="1535113"/>
            <a:ext cx="4041900" cy="639900"/>
          </a:xfrm>
          <a:prstGeom prst="rect">
            <a:avLst/>
          </a:prstGeom>
          <a:noFill/>
          <a:ln>
            <a:noFill/>
          </a:ln>
        </p:spPr>
        <p:txBody>
          <a:bodyPr spcFirstLastPara="1" wrap="square" lIns="91425" tIns="91425" rIns="91425" bIns="91425" anchor="b" anchorCtr="0">
            <a:noAutofit/>
          </a:bodyPr>
          <a:lstStyle>
            <a:lvl1pPr marL="457200" lvl="0" indent="-228600" rtl="0">
              <a:spcBef>
                <a:spcPts val="400"/>
              </a:spcBef>
              <a:spcAft>
                <a:spcPts val="0"/>
              </a:spcAft>
              <a:buSzPts val="1400"/>
              <a:buFont typeface="Arial"/>
              <a:buNone/>
              <a:defRPr sz="2400" b="1"/>
            </a:lvl1pPr>
            <a:lvl2pPr marL="914400" lvl="1" indent="-228600" rtl="0">
              <a:spcBef>
                <a:spcPts val="0"/>
              </a:spcBef>
              <a:spcAft>
                <a:spcPts val="0"/>
              </a:spcAft>
              <a:buSzPts val="1400"/>
              <a:buFont typeface="Arial"/>
              <a:buNone/>
              <a:defRPr sz="2000" b="1"/>
            </a:lvl2pPr>
            <a:lvl3pPr marL="1371600" lvl="2" indent="-228600" rtl="0">
              <a:spcBef>
                <a:spcPts val="0"/>
              </a:spcBef>
              <a:spcAft>
                <a:spcPts val="0"/>
              </a:spcAft>
              <a:buSzPts val="1400"/>
              <a:buFont typeface="Arial"/>
              <a:buNone/>
              <a:defRPr sz="1800" b="1"/>
            </a:lvl3pPr>
            <a:lvl4pPr marL="1828800" lvl="3" indent="-228600" rtl="0">
              <a:spcBef>
                <a:spcPts val="0"/>
              </a:spcBef>
              <a:spcAft>
                <a:spcPts val="0"/>
              </a:spcAft>
              <a:buSzPts val="1400"/>
              <a:buFont typeface="Arial"/>
              <a:buNone/>
              <a:defRPr sz="1600" b="1"/>
            </a:lvl4pPr>
            <a:lvl5pPr marL="2286000" lvl="4" indent="-228600" rtl="0">
              <a:spcBef>
                <a:spcPts val="0"/>
              </a:spcBef>
              <a:spcAft>
                <a:spcPts val="0"/>
              </a:spcAft>
              <a:buSzPts val="1400"/>
              <a:buFont typeface="Arial"/>
              <a:buNone/>
              <a:defRPr sz="1600" b="1"/>
            </a:lvl5pPr>
            <a:lvl6pPr marL="2743200" lvl="5" indent="-228600" rtl="0">
              <a:spcBef>
                <a:spcPts val="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
        <p:nvSpPr>
          <p:cNvPr id="35" name="Google Shape;35;p6"/>
          <p:cNvSpPr txBox="1">
            <a:spLocks noGrp="1"/>
          </p:cNvSpPr>
          <p:nvPr>
            <p:ph type="body" idx="4"/>
          </p:nvPr>
        </p:nvSpPr>
        <p:spPr>
          <a:xfrm>
            <a:off x="4645025" y="2174875"/>
            <a:ext cx="4041900" cy="39513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2400"/>
            </a:lvl1pPr>
            <a:lvl2pPr marL="914400" lvl="1" indent="-317500" rtl="0">
              <a:spcBef>
                <a:spcPts val="0"/>
              </a:spcBef>
              <a:spcAft>
                <a:spcPts val="0"/>
              </a:spcAft>
              <a:buSzPts val="1400"/>
              <a:buChar char="○"/>
              <a:defRPr sz="2000"/>
            </a:lvl2pPr>
            <a:lvl3pPr marL="1371600" lvl="2" indent="-317500" rtl="0">
              <a:spcBef>
                <a:spcPts val="0"/>
              </a:spcBef>
              <a:spcAft>
                <a:spcPts val="0"/>
              </a:spcAft>
              <a:buSzPts val="1400"/>
              <a:buChar char="■"/>
              <a:defRPr sz="18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539750" y="76200"/>
            <a:ext cx="8064600" cy="584400"/>
          </a:xfrm>
          <a:prstGeom prst="rect">
            <a:avLst/>
          </a:prstGeom>
          <a:solidFill>
            <a:schemeClr val="dk1"/>
          </a:solid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2400" b="1">
                <a:solidFill>
                  <a:schemeClr val="lt1"/>
                </a:solidFill>
                <a:latin typeface="Arial"/>
                <a:ea typeface="Arial"/>
                <a:cs typeface="Arial"/>
                <a:sym typeface="Arial"/>
              </a:defRPr>
            </a:lvl1pPr>
            <a:lvl2pPr lvl="1" algn="l" rtl="0">
              <a:spcBef>
                <a:spcPts val="0"/>
              </a:spcBef>
              <a:spcAft>
                <a:spcPts val="0"/>
              </a:spcAft>
              <a:buSzPts val="1400"/>
              <a:buChar char="○"/>
              <a:defRPr sz="2400" b="1">
                <a:solidFill>
                  <a:schemeClr val="lt1"/>
                </a:solidFill>
                <a:latin typeface="Arial"/>
                <a:ea typeface="Arial"/>
                <a:cs typeface="Arial"/>
                <a:sym typeface="Arial"/>
              </a:defRPr>
            </a:lvl2pPr>
            <a:lvl3pPr lvl="2" algn="l" rtl="0">
              <a:spcBef>
                <a:spcPts val="0"/>
              </a:spcBef>
              <a:spcAft>
                <a:spcPts val="0"/>
              </a:spcAft>
              <a:buSzPts val="1400"/>
              <a:buChar char="■"/>
              <a:defRPr sz="2400" b="1">
                <a:solidFill>
                  <a:schemeClr val="lt1"/>
                </a:solidFill>
                <a:latin typeface="Arial"/>
                <a:ea typeface="Arial"/>
                <a:cs typeface="Arial"/>
                <a:sym typeface="Arial"/>
              </a:defRPr>
            </a:lvl3pPr>
            <a:lvl4pPr lvl="3" algn="l" rtl="0">
              <a:spcBef>
                <a:spcPts val="0"/>
              </a:spcBef>
              <a:spcAft>
                <a:spcPts val="0"/>
              </a:spcAft>
              <a:buSzPts val="1400"/>
              <a:buChar char="●"/>
              <a:defRPr sz="2400" b="1">
                <a:solidFill>
                  <a:schemeClr val="lt1"/>
                </a:solidFill>
                <a:latin typeface="Arial"/>
                <a:ea typeface="Arial"/>
                <a:cs typeface="Arial"/>
                <a:sym typeface="Arial"/>
              </a:defRPr>
            </a:lvl4pPr>
            <a:lvl5pPr lvl="4" algn="l" rtl="0">
              <a:spcBef>
                <a:spcPts val="0"/>
              </a:spcBef>
              <a:spcAft>
                <a:spcPts val="0"/>
              </a:spcAft>
              <a:buSzPts val="1400"/>
              <a:buChar char="○"/>
              <a:defRPr sz="2400" b="1">
                <a:solidFill>
                  <a:schemeClr val="lt1"/>
                </a:solidFill>
                <a:latin typeface="Arial"/>
                <a:ea typeface="Arial"/>
                <a:cs typeface="Arial"/>
                <a:sym typeface="Arial"/>
              </a:defRPr>
            </a:lvl5pPr>
            <a:lvl6pPr marL="457200" lvl="5" algn="l" rtl="0">
              <a:spcBef>
                <a:spcPts val="0"/>
              </a:spcBef>
              <a:spcAft>
                <a:spcPts val="0"/>
              </a:spcAft>
              <a:buSzPts val="1400"/>
              <a:buChar char="■"/>
              <a:defRPr sz="2400" b="1">
                <a:solidFill>
                  <a:schemeClr val="lt1"/>
                </a:solidFill>
                <a:latin typeface="Arial"/>
                <a:ea typeface="Arial"/>
                <a:cs typeface="Arial"/>
                <a:sym typeface="Arial"/>
              </a:defRPr>
            </a:lvl6pPr>
            <a:lvl7pPr marL="914400" lvl="6" algn="l" rtl="0">
              <a:spcBef>
                <a:spcPts val="0"/>
              </a:spcBef>
              <a:spcAft>
                <a:spcPts val="0"/>
              </a:spcAft>
              <a:buSzPts val="1400"/>
              <a:buChar char="●"/>
              <a:defRPr sz="2400" b="1">
                <a:solidFill>
                  <a:schemeClr val="lt1"/>
                </a:solidFill>
                <a:latin typeface="Arial"/>
                <a:ea typeface="Arial"/>
                <a:cs typeface="Arial"/>
                <a:sym typeface="Arial"/>
              </a:defRPr>
            </a:lvl7pPr>
            <a:lvl8pPr marL="1371600" lvl="7" algn="l" rtl="0">
              <a:spcBef>
                <a:spcPts val="0"/>
              </a:spcBef>
              <a:spcAft>
                <a:spcPts val="0"/>
              </a:spcAft>
              <a:buSzPts val="1400"/>
              <a:buChar char="○"/>
              <a:defRPr sz="2400" b="1">
                <a:solidFill>
                  <a:schemeClr val="lt1"/>
                </a:solidFill>
                <a:latin typeface="Arial"/>
                <a:ea typeface="Arial"/>
                <a:cs typeface="Arial"/>
                <a:sym typeface="Arial"/>
              </a:defRPr>
            </a:lvl8pPr>
            <a:lvl9pPr marL="1828800" lvl="8" algn="l" rtl="0">
              <a:spcBef>
                <a:spcPts val="0"/>
              </a:spcBef>
              <a:spcAft>
                <a:spcPts val="0"/>
              </a:spcAft>
              <a:buSzPts val="1400"/>
              <a:buChar char="■"/>
              <a:defRPr sz="2400" b="1">
                <a:solidFill>
                  <a:schemeClr val="lt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457200" y="273050"/>
            <a:ext cx="3008400" cy="1161900"/>
          </a:xfrm>
          <a:prstGeom prst="rect">
            <a:avLst/>
          </a:prstGeom>
          <a:solidFill>
            <a:schemeClr val="dk1"/>
          </a:solidFill>
          <a:ln>
            <a:noFill/>
          </a:ln>
        </p:spPr>
        <p:txBody>
          <a:bodyPr spcFirstLastPara="1" wrap="square" lIns="91425" tIns="91425" rIns="91425" bIns="91425" anchor="b" anchorCtr="0">
            <a:noAutofit/>
          </a:bodyPr>
          <a:lstStyle>
            <a:lvl1pPr lvl="0" algn="l" rtl="0">
              <a:spcBef>
                <a:spcPts val="0"/>
              </a:spcBef>
              <a:spcAft>
                <a:spcPts val="0"/>
              </a:spcAft>
              <a:buSzPts val="1400"/>
              <a:buChar char="●"/>
              <a:defRPr sz="2000" b="1"/>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1" name="Google Shape;41;p9"/>
          <p:cNvSpPr txBox="1">
            <a:spLocks noGrp="1"/>
          </p:cNvSpPr>
          <p:nvPr>
            <p:ph type="body" idx="1"/>
          </p:nvPr>
        </p:nvSpPr>
        <p:spPr>
          <a:xfrm>
            <a:off x="3575050" y="273050"/>
            <a:ext cx="5111700" cy="5853000"/>
          </a:xfrm>
          <a:prstGeom prst="rect">
            <a:avLst/>
          </a:prstGeom>
          <a:noFill/>
          <a:ln>
            <a:noFill/>
          </a:ln>
        </p:spPr>
        <p:txBody>
          <a:bodyPr spcFirstLastPara="1" wrap="square" lIns="91425" tIns="91425" rIns="91425" bIns="91425" anchor="t" anchorCtr="0">
            <a:noAutofit/>
          </a:bodyPr>
          <a:lstStyle>
            <a:lvl1pPr marL="457200" lvl="0" indent="-317500" rtl="0">
              <a:spcBef>
                <a:spcPts val="400"/>
              </a:spcBef>
              <a:spcAft>
                <a:spcPts val="0"/>
              </a:spcAft>
              <a:buSzPts val="1400"/>
              <a:buChar char="➢"/>
              <a:defRPr sz="3200"/>
            </a:lvl1pPr>
            <a:lvl2pPr marL="914400" lvl="1" indent="-317500" rtl="0">
              <a:spcBef>
                <a:spcPts val="0"/>
              </a:spcBef>
              <a:spcAft>
                <a:spcPts val="0"/>
              </a:spcAft>
              <a:buSzPts val="1400"/>
              <a:buChar char="○"/>
              <a:defRPr sz="2800"/>
            </a:lvl2pPr>
            <a:lvl3pPr marL="1371600" lvl="2" indent="-317500" rtl="0">
              <a:spcBef>
                <a:spcPts val="0"/>
              </a:spcBef>
              <a:spcAft>
                <a:spcPts val="0"/>
              </a:spcAft>
              <a:buSzPts val="1400"/>
              <a:buChar char="■"/>
              <a:defRPr sz="2400"/>
            </a:lvl3pPr>
            <a:lvl4pPr marL="1828800" lvl="3" indent="-317500" rtl="0">
              <a:spcBef>
                <a:spcPts val="0"/>
              </a:spcBef>
              <a:spcAft>
                <a:spcPts val="0"/>
              </a:spcAft>
              <a:buSzPts val="1400"/>
              <a:buChar char="●"/>
              <a:defRPr sz="2000"/>
            </a:lvl4pPr>
            <a:lvl5pPr marL="2286000" lvl="4" indent="-317500" rtl="0">
              <a:spcBef>
                <a:spcPts val="0"/>
              </a:spcBef>
              <a:spcAft>
                <a:spcPts val="0"/>
              </a:spcAft>
              <a:buSzPts val="1400"/>
              <a:buChar char="○"/>
              <a:defRPr sz="2000"/>
            </a:lvl5pPr>
            <a:lvl6pPr marL="2743200" lvl="5" indent="-317500" rtl="0">
              <a:spcBef>
                <a:spcPts val="0"/>
              </a:spcBef>
              <a:spcAft>
                <a:spcPts val="0"/>
              </a:spcAft>
              <a:buSzPts val="1400"/>
              <a:buChar char="■"/>
              <a:defRPr sz="2000"/>
            </a:lvl6pPr>
            <a:lvl7pPr marL="3200400" lvl="6" indent="-317500" rtl="0">
              <a:spcBef>
                <a:spcPts val="0"/>
              </a:spcBef>
              <a:spcAft>
                <a:spcPts val="0"/>
              </a:spcAft>
              <a:buSzPts val="1400"/>
              <a:buChar char="●"/>
              <a:defRPr sz="2000"/>
            </a:lvl7pPr>
            <a:lvl8pPr marL="3657600" lvl="7" indent="-317500" rtl="0">
              <a:spcBef>
                <a:spcPts val="0"/>
              </a:spcBef>
              <a:spcAft>
                <a:spcPts val="0"/>
              </a:spcAft>
              <a:buSzPts val="1400"/>
              <a:buChar char="○"/>
              <a:defRPr sz="2000"/>
            </a:lvl8pPr>
            <a:lvl9pPr marL="4114800" lvl="8" indent="-317500" rtl="0">
              <a:spcBef>
                <a:spcPts val="0"/>
              </a:spcBef>
              <a:spcAft>
                <a:spcPts val="0"/>
              </a:spcAft>
              <a:buSzPts val="1400"/>
              <a:buChar char="■"/>
              <a:defRPr sz="2000"/>
            </a:lvl9pPr>
          </a:lstStyle>
          <a:p>
            <a:endParaRPr/>
          </a:p>
        </p:txBody>
      </p:sp>
      <p:sp>
        <p:nvSpPr>
          <p:cNvPr id="42" name="Google Shape;42;p9"/>
          <p:cNvSpPr txBox="1">
            <a:spLocks noGrp="1"/>
          </p:cNvSpPr>
          <p:nvPr>
            <p:ph type="body" idx="2"/>
          </p:nvPr>
        </p:nvSpPr>
        <p:spPr>
          <a:xfrm>
            <a:off x="457200" y="1435100"/>
            <a:ext cx="3008400" cy="4691100"/>
          </a:xfrm>
          <a:prstGeom prst="rect">
            <a:avLst/>
          </a:prstGeom>
          <a:noFill/>
          <a:ln>
            <a:noFill/>
          </a:ln>
        </p:spPr>
        <p:txBody>
          <a:bodyPr spcFirstLastPara="1" wrap="square" lIns="91425" tIns="91425" rIns="91425" bIns="91425" anchor="t" anchorCtr="0">
            <a:noAutofit/>
          </a:bodyPr>
          <a:lstStyle>
            <a:lvl1pPr marL="457200" lvl="0" indent="-228600" rtl="0">
              <a:spcBef>
                <a:spcPts val="400"/>
              </a:spcBef>
              <a:spcAft>
                <a:spcPts val="0"/>
              </a:spcAft>
              <a:buSzPts val="1400"/>
              <a:buFont typeface="Arial"/>
              <a:buNone/>
              <a:defRPr sz="1400"/>
            </a:lvl1pPr>
            <a:lvl2pPr marL="914400" lvl="1" indent="-228600" rtl="0">
              <a:spcBef>
                <a:spcPts val="0"/>
              </a:spcBef>
              <a:spcAft>
                <a:spcPts val="0"/>
              </a:spcAft>
              <a:buSzPts val="1400"/>
              <a:buFont typeface="Arial"/>
              <a:buNone/>
              <a:defRPr sz="1200"/>
            </a:lvl2pPr>
            <a:lvl3pPr marL="1371600" lvl="2" indent="-228600" rtl="0">
              <a:spcBef>
                <a:spcPts val="0"/>
              </a:spcBef>
              <a:spcAft>
                <a:spcPts val="0"/>
              </a:spcAft>
              <a:buSzPts val="1400"/>
              <a:buFont typeface="Arial"/>
              <a:buNone/>
              <a:defRPr sz="1000"/>
            </a:lvl3pPr>
            <a:lvl4pPr marL="1828800" lvl="3" indent="-228600" rtl="0">
              <a:spcBef>
                <a:spcPts val="0"/>
              </a:spcBef>
              <a:spcAft>
                <a:spcPts val="0"/>
              </a:spcAft>
              <a:buSzPts val="1400"/>
              <a:buFont typeface="Arial"/>
              <a:buNone/>
              <a:defRPr sz="900"/>
            </a:lvl4pPr>
            <a:lvl5pPr marL="2286000" lvl="4" indent="-228600" rtl="0">
              <a:spcBef>
                <a:spcPts val="0"/>
              </a:spcBef>
              <a:spcAft>
                <a:spcPts val="0"/>
              </a:spcAft>
              <a:buSzPts val="1400"/>
              <a:buFont typeface="Arial"/>
              <a:buNone/>
              <a:defRPr sz="900"/>
            </a:lvl5pPr>
            <a:lvl6pPr marL="2743200" lvl="5" indent="-228600" rtl="0">
              <a:spcBef>
                <a:spcPts val="0"/>
              </a:spcBef>
              <a:spcAft>
                <a:spcPts val="0"/>
              </a:spcAft>
              <a:buSzPts val="1400"/>
              <a:buFont typeface="Arial"/>
              <a:buNone/>
              <a:defRPr sz="900"/>
            </a:lvl6pPr>
            <a:lvl7pPr marL="3200400" lvl="6" indent="-228600" rtl="0">
              <a:spcBef>
                <a:spcPts val="0"/>
              </a:spcBef>
              <a:spcAft>
                <a:spcPts val="0"/>
              </a:spcAft>
              <a:buSzPts val="1400"/>
              <a:buFont typeface="Arial"/>
              <a:buNone/>
              <a:defRPr sz="900"/>
            </a:lvl7pPr>
            <a:lvl8pPr marL="3657600" lvl="7" indent="-228600" rtl="0">
              <a:spcBef>
                <a:spcPts val="0"/>
              </a:spcBef>
              <a:spcAft>
                <a:spcPts val="0"/>
              </a:spcAft>
              <a:buSzPts val="1400"/>
              <a:buFont typeface="Arial"/>
              <a:buNone/>
              <a:defRPr sz="900"/>
            </a:lvl8pPr>
            <a:lvl9pPr marL="4114800" lvl="8" indent="-228600" rtl="0">
              <a:spcBef>
                <a:spcPts val="0"/>
              </a:spcBef>
              <a:spcAft>
                <a:spcPts val="0"/>
              </a:spcAft>
              <a:buSzPts val="1400"/>
              <a:buFont typeface="Arial"/>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1792288" y="4800600"/>
            <a:ext cx="5486400" cy="566700"/>
          </a:xfrm>
          <a:prstGeom prst="rect">
            <a:avLst/>
          </a:prstGeom>
          <a:solidFill>
            <a:schemeClr val="dk1"/>
          </a:solidFill>
          <a:ln>
            <a:noFill/>
          </a:ln>
        </p:spPr>
        <p:txBody>
          <a:bodyPr spcFirstLastPara="1" wrap="square" lIns="91425" tIns="91425" rIns="91425" bIns="91425" anchor="b" anchorCtr="0">
            <a:noAutofit/>
          </a:bodyPr>
          <a:lstStyle>
            <a:lvl1pPr lvl="0" algn="l" rtl="0">
              <a:spcBef>
                <a:spcPts val="0"/>
              </a:spcBef>
              <a:spcAft>
                <a:spcPts val="0"/>
              </a:spcAft>
              <a:buSzPts val="1400"/>
              <a:buChar char="●"/>
              <a:defRPr sz="2000" b="1"/>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5" name="Google Shape;45;p10"/>
          <p:cNvSpPr txBox="1">
            <a:spLocks noGrp="1"/>
          </p:cNvSpPr>
          <p:nvPr>
            <p:ph type="body" idx="1"/>
          </p:nvPr>
        </p:nvSpPr>
        <p:spPr>
          <a:xfrm>
            <a:off x="1792288" y="5367338"/>
            <a:ext cx="5486400" cy="804900"/>
          </a:xfrm>
          <a:prstGeom prst="rect">
            <a:avLst/>
          </a:prstGeom>
          <a:noFill/>
          <a:ln>
            <a:noFill/>
          </a:ln>
        </p:spPr>
        <p:txBody>
          <a:bodyPr spcFirstLastPara="1" wrap="square" lIns="91425" tIns="91425" rIns="91425" bIns="91425" anchor="t" anchorCtr="0">
            <a:noAutofit/>
          </a:bodyPr>
          <a:lstStyle>
            <a:lvl1pPr marL="457200" lvl="0" indent="-228600" rtl="0">
              <a:spcBef>
                <a:spcPts val="400"/>
              </a:spcBef>
              <a:spcAft>
                <a:spcPts val="0"/>
              </a:spcAft>
              <a:buSzPts val="1400"/>
              <a:buFont typeface="Arial"/>
              <a:buNone/>
              <a:defRPr sz="1400"/>
            </a:lvl1pPr>
            <a:lvl2pPr marL="914400" lvl="1" indent="-228600" rtl="0">
              <a:spcBef>
                <a:spcPts val="0"/>
              </a:spcBef>
              <a:spcAft>
                <a:spcPts val="0"/>
              </a:spcAft>
              <a:buSzPts val="1400"/>
              <a:buFont typeface="Arial"/>
              <a:buNone/>
              <a:defRPr sz="1200"/>
            </a:lvl2pPr>
            <a:lvl3pPr marL="1371600" lvl="2" indent="-228600" rtl="0">
              <a:spcBef>
                <a:spcPts val="0"/>
              </a:spcBef>
              <a:spcAft>
                <a:spcPts val="0"/>
              </a:spcAft>
              <a:buSzPts val="1400"/>
              <a:buFont typeface="Arial"/>
              <a:buNone/>
              <a:defRPr sz="1000"/>
            </a:lvl3pPr>
            <a:lvl4pPr marL="1828800" lvl="3" indent="-228600" rtl="0">
              <a:spcBef>
                <a:spcPts val="0"/>
              </a:spcBef>
              <a:spcAft>
                <a:spcPts val="0"/>
              </a:spcAft>
              <a:buSzPts val="1400"/>
              <a:buFont typeface="Arial"/>
              <a:buNone/>
              <a:defRPr sz="900"/>
            </a:lvl4pPr>
            <a:lvl5pPr marL="2286000" lvl="4" indent="-228600" rtl="0">
              <a:spcBef>
                <a:spcPts val="0"/>
              </a:spcBef>
              <a:spcAft>
                <a:spcPts val="0"/>
              </a:spcAft>
              <a:buSzPts val="1400"/>
              <a:buFont typeface="Arial"/>
              <a:buNone/>
              <a:defRPr sz="900"/>
            </a:lvl5pPr>
            <a:lvl6pPr marL="2743200" lvl="5" indent="-228600" rtl="0">
              <a:spcBef>
                <a:spcPts val="0"/>
              </a:spcBef>
              <a:spcAft>
                <a:spcPts val="0"/>
              </a:spcAft>
              <a:buSzPts val="1400"/>
              <a:buFont typeface="Arial"/>
              <a:buNone/>
              <a:defRPr sz="900"/>
            </a:lvl6pPr>
            <a:lvl7pPr marL="3200400" lvl="6" indent="-228600" rtl="0">
              <a:spcBef>
                <a:spcPts val="0"/>
              </a:spcBef>
              <a:spcAft>
                <a:spcPts val="0"/>
              </a:spcAft>
              <a:buSzPts val="1400"/>
              <a:buFont typeface="Arial"/>
              <a:buNone/>
              <a:defRPr sz="900"/>
            </a:lvl7pPr>
            <a:lvl8pPr marL="3657600" lvl="7" indent="-228600" rtl="0">
              <a:spcBef>
                <a:spcPts val="0"/>
              </a:spcBef>
              <a:spcAft>
                <a:spcPts val="0"/>
              </a:spcAft>
              <a:buSzPts val="1400"/>
              <a:buFont typeface="Arial"/>
              <a:buNone/>
              <a:defRPr sz="900"/>
            </a:lvl8pPr>
            <a:lvl9pPr marL="4114800" lvl="8" indent="-228600" rtl="0">
              <a:spcBef>
                <a:spcPts val="0"/>
              </a:spcBef>
              <a:spcAft>
                <a:spcPts val="0"/>
              </a:spcAft>
              <a:buSzPts val="1400"/>
              <a:buFont typeface="Arial"/>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9750" y="76200"/>
            <a:ext cx="8064600" cy="584400"/>
          </a:xfrm>
          <a:prstGeom prst="rect">
            <a:avLst/>
          </a:prstGeom>
          <a:solidFill>
            <a:schemeClr val="dk1"/>
          </a:solid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2pPr>
            <a:lvl3pPr marL="0" marR="0" lvl="2"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3pPr>
            <a:lvl4pPr marL="0" marR="0" lvl="3"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4pPr>
            <a:lvl5pPr marL="0" marR="0" lvl="4"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5pPr>
            <a:lvl6pPr marL="457200" marR="0" lvl="5"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6pPr>
            <a:lvl7pPr marL="914400" marR="0" lvl="6"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7pPr>
            <a:lvl8pPr marL="1371600" marR="0" lvl="7"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8pPr>
            <a:lvl9pPr marL="1828800" marR="0" lvl="8" indent="-88900" algn="l" rtl="0">
              <a:spcBef>
                <a:spcPts val="0"/>
              </a:spcBef>
              <a:spcAft>
                <a:spcPts val="0"/>
              </a:spcAft>
              <a:buSzPts val="1400"/>
              <a:buChar char="■"/>
              <a:defRPr sz="2400" b="1" i="0" u="none" strike="noStrike" cap="none">
                <a:solidFill>
                  <a:schemeClr val="l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39750" y="875075"/>
            <a:ext cx="8064600" cy="5220900"/>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400"/>
              </a:spcBef>
              <a:spcAft>
                <a:spcPts val="0"/>
              </a:spcAft>
              <a:buClr>
                <a:schemeClr val="dk1"/>
              </a:buClr>
              <a:buSzPts val="1400"/>
              <a:buChar char="➢"/>
              <a:defRPr sz="2000" b="0" i="0" u="none" strike="noStrike" cap="none">
                <a:solidFill>
                  <a:schemeClr val="dk1"/>
                </a:solidFill>
                <a:latin typeface="Arial"/>
                <a:ea typeface="Arial"/>
                <a:cs typeface="Arial"/>
                <a:sym typeface="Arial"/>
              </a:defRPr>
            </a:lvl1pPr>
            <a:lvl2pPr marL="914400" marR="0" lvl="1" indent="-317500" algn="l" rtl="0">
              <a:spcBef>
                <a:spcPts val="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spcBef>
                <a:spcPts val="0"/>
              </a:spcBef>
              <a:spcAft>
                <a:spcPts val="0"/>
              </a:spcAft>
              <a:buClr>
                <a:schemeClr val="dk1"/>
              </a:buClr>
              <a:buSzPts val="14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0"/>
              </a:spcBef>
              <a:spcAft>
                <a:spcPts val="0"/>
              </a:spcAft>
              <a:buClr>
                <a:schemeClr val="dk1"/>
              </a:buClr>
              <a:buSzPts val="1400"/>
              <a:buFont typeface="Arial"/>
              <a:buChar char="○"/>
              <a:defRPr sz="12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p:nvPr/>
        </p:nvSpPr>
        <p:spPr>
          <a:xfrm>
            <a:off x="539750" y="6673850"/>
            <a:ext cx="8064600" cy="71400"/>
          </a:xfrm>
          <a:prstGeom prst="rect">
            <a:avLst/>
          </a:prstGeom>
          <a:solidFill>
            <a:schemeClr val="dk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9" name="Google Shape;9;p1"/>
          <p:cNvCxnSpPr/>
          <p:nvPr/>
        </p:nvCxnSpPr>
        <p:spPr>
          <a:xfrm>
            <a:off x="539750" y="6324600"/>
            <a:ext cx="8064600" cy="0"/>
          </a:xfrm>
          <a:prstGeom prst="straightConnector1">
            <a:avLst/>
          </a:prstGeom>
          <a:noFill/>
          <a:ln w="9525" cap="flat" cmpd="sng">
            <a:solidFill>
              <a:schemeClr val="dk1"/>
            </a:solidFill>
            <a:prstDash val="solid"/>
            <a:round/>
            <a:headEnd type="none" w="sm" len="sm"/>
            <a:tailEnd type="none" w="sm" len="sm"/>
          </a:ln>
        </p:spPr>
      </p:cxnSp>
      <p:sp>
        <p:nvSpPr>
          <p:cNvPr id="10" name="Google Shape;10;p1"/>
          <p:cNvSpPr/>
          <p:nvPr/>
        </p:nvSpPr>
        <p:spPr>
          <a:xfrm>
            <a:off x="4556125" y="6064250"/>
            <a:ext cx="1842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 name="Google Shape;11;p1"/>
          <p:cNvSpPr/>
          <p:nvPr/>
        </p:nvSpPr>
        <p:spPr>
          <a:xfrm>
            <a:off x="4727575" y="6022975"/>
            <a:ext cx="1842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12" name="Google Shape;12;p1"/>
          <p:cNvPicPr preferRelativeResize="0"/>
          <p:nvPr/>
        </p:nvPicPr>
        <p:blipFill>
          <a:blip r:embed="rId22">
            <a:alphaModFix/>
          </a:blip>
          <a:stretch>
            <a:fillRect/>
          </a:stretch>
        </p:blipFill>
        <p:spPr>
          <a:xfrm>
            <a:off x="550750" y="6327000"/>
            <a:ext cx="2164250" cy="3246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genomebiology.com/2014/15/6/R84" TargetMode="External"/><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2"/>
          <p:cNvSpPr txBox="1">
            <a:spLocks noGrp="1"/>
          </p:cNvSpPr>
          <p:nvPr>
            <p:ph type="ctrTitle"/>
          </p:nvPr>
        </p:nvSpPr>
        <p:spPr>
          <a:xfrm>
            <a:off x="311700" y="1358537"/>
            <a:ext cx="8520600" cy="14978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400" dirty="0"/>
              <a:t>Structural Variation Detection and Interpretation</a:t>
            </a:r>
            <a:endParaRPr sz="4400" dirty="0"/>
          </a:p>
        </p:txBody>
      </p:sp>
      <p:sp>
        <p:nvSpPr>
          <p:cNvPr id="93" name="Google Shape;93;p22"/>
          <p:cNvSpPr txBox="1">
            <a:spLocks noGrp="1"/>
          </p:cNvSpPr>
          <p:nvPr>
            <p:ph type="subTitle" idx="1"/>
          </p:nvPr>
        </p:nvSpPr>
        <p:spPr>
          <a:xfrm>
            <a:off x="311699" y="4219303"/>
            <a:ext cx="8636357" cy="1797822"/>
          </a:xfrm>
          <a:prstGeom prst="rect">
            <a:avLst/>
          </a:prstGeom>
        </p:spPr>
        <p:txBody>
          <a:bodyPr spcFirstLastPara="1" wrap="square" lIns="91425" tIns="91425" rIns="91425" bIns="91425" numCol="2" anchor="t" anchorCtr="0">
            <a:noAutofit/>
          </a:bodyPr>
          <a:lstStyle/>
          <a:p>
            <a:pPr marL="0" lvl="0" indent="0" algn="l" rtl="0">
              <a:spcBef>
                <a:spcPts val="400"/>
              </a:spcBef>
              <a:spcAft>
                <a:spcPts val="0"/>
              </a:spcAft>
              <a:buNone/>
            </a:pPr>
            <a:r>
              <a:rPr lang="en-GB" sz="1600" dirty="0"/>
              <a:t>Eugene Gardner</a:t>
            </a:r>
          </a:p>
          <a:p>
            <a:pPr marL="0" lvl="0" indent="0" algn="l" rtl="0">
              <a:spcBef>
                <a:spcPts val="400"/>
              </a:spcBef>
              <a:spcAft>
                <a:spcPts val="0"/>
              </a:spcAft>
              <a:buNone/>
            </a:pPr>
            <a:r>
              <a:rPr lang="en-GB" sz="1600" dirty="0"/>
              <a:t>Postdoctoral Fellow</a:t>
            </a:r>
          </a:p>
          <a:p>
            <a:pPr marL="0" lvl="0" indent="0" algn="l" rtl="0">
              <a:spcBef>
                <a:spcPts val="400"/>
              </a:spcBef>
              <a:spcAft>
                <a:spcPts val="0"/>
              </a:spcAft>
              <a:buNone/>
            </a:pPr>
            <a:r>
              <a:rPr lang="en-GB" sz="1600" dirty="0" err="1"/>
              <a:t>Wellcome</a:t>
            </a:r>
            <a:r>
              <a:rPr lang="en-GB" sz="1600" dirty="0"/>
              <a:t> Sanger Institute</a:t>
            </a:r>
          </a:p>
          <a:p>
            <a:pPr marL="0" lvl="0" indent="0" algn="l" rtl="0">
              <a:spcBef>
                <a:spcPts val="400"/>
              </a:spcBef>
              <a:spcAft>
                <a:spcPts val="0"/>
              </a:spcAft>
              <a:buNone/>
            </a:pPr>
            <a:r>
              <a:rPr lang="en-GB" sz="1600" dirty="0"/>
              <a:t>      @</a:t>
            </a:r>
            <a:r>
              <a:rPr lang="en-GB" sz="1600" dirty="0" err="1"/>
              <a:t>DrGeneUK</a:t>
            </a:r>
            <a:endParaRPr lang="en-GB" sz="1600" dirty="0"/>
          </a:p>
          <a:p>
            <a:pPr marL="0" lvl="0" indent="0" algn="l" rtl="0">
              <a:spcBef>
                <a:spcPts val="400"/>
              </a:spcBef>
              <a:spcAft>
                <a:spcPts val="0"/>
              </a:spcAft>
              <a:buNone/>
            </a:pPr>
            <a:r>
              <a:rPr lang="en-GB" sz="1600" dirty="0"/>
              <a:t> E:  eg15@sanger.ac.uk</a:t>
            </a:r>
          </a:p>
          <a:p>
            <a:pPr marL="0" lvl="0" indent="0" algn="l" rtl="0">
              <a:spcBef>
                <a:spcPts val="400"/>
              </a:spcBef>
              <a:spcAft>
                <a:spcPts val="0"/>
              </a:spcAft>
              <a:buNone/>
            </a:pPr>
            <a:r>
              <a:rPr lang="en-GB" sz="1600" dirty="0"/>
              <a:t>Presentation originally developed by:</a:t>
            </a:r>
          </a:p>
          <a:p>
            <a:pPr marL="0" lvl="0" indent="0" algn="l" rtl="0">
              <a:spcBef>
                <a:spcPts val="400"/>
              </a:spcBef>
              <a:spcAft>
                <a:spcPts val="0"/>
              </a:spcAft>
              <a:buNone/>
            </a:pPr>
            <a:endParaRPr lang="en-GB" sz="1600" dirty="0"/>
          </a:p>
          <a:p>
            <a:pPr marL="0" lvl="0" indent="0" algn="l" rtl="0">
              <a:spcBef>
                <a:spcPts val="400"/>
              </a:spcBef>
              <a:spcAft>
                <a:spcPts val="0"/>
              </a:spcAft>
              <a:buNone/>
            </a:pPr>
            <a:r>
              <a:rPr lang="en-GB" sz="1600" dirty="0"/>
              <a:t>Thomas Keane</a:t>
            </a:r>
            <a:endParaRPr sz="1600" dirty="0"/>
          </a:p>
          <a:p>
            <a:pPr marL="0" lvl="0" indent="0" algn="l" rtl="0">
              <a:spcBef>
                <a:spcPts val="400"/>
              </a:spcBef>
              <a:spcAft>
                <a:spcPts val="0"/>
              </a:spcAft>
              <a:buNone/>
            </a:pPr>
            <a:r>
              <a:rPr lang="en-GB" sz="1600" dirty="0"/>
              <a:t>EVA, EGA, ENA archive infrastructure team</a:t>
            </a:r>
            <a:endParaRPr sz="1600" dirty="0"/>
          </a:p>
          <a:p>
            <a:pPr marL="0" lvl="0" indent="0" algn="l" rtl="0">
              <a:spcBef>
                <a:spcPts val="400"/>
              </a:spcBef>
              <a:spcAft>
                <a:spcPts val="0"/>
              </a:spcAft>
              <a:buNone/>
            </a:pPr>
            <a:r>
              <a:rPr lang="en-GB" sz="1600" dirty="0"/>
              <a:t>EMBL-EBI</a:t>
            </a:r>
            <a:endParaRPr sz="1600" dirty="0"/>
          </a:p>
        </p:txBody>
      </p:sp>
      <p:pic>
        <p:nvPicPr>
          <p:cNvPr id="94" name="Google Shape;94;p22"/>
          <p:cNvPicPr preferRelativeResize="0"/>
          <p:nvPr/>
        </p:nvPicPr>
        <p:blipFill>
          <a:blip r:embed="rId3">
            <a:alphaModFix/>
          </a:blip>
          <a:stretch>
            <a:fillRect/>
          </a:stretch>
        </p:blipFill>
        <p:spPr>
          <a:xfrm>
            <a:off x="363499" y="5217784"/>
            <a:ext cx="366750" cy="31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8D40-7524-D14B-A366-2137A23CF21D}"/>
              </a:ext>
            </a:extLst>
          </p:cNvPr>
          <p:cNvSpPr>
            <a:spLocks noGrp="1"/>
          </p:cNvSpPr>
          <p:nvPr>
            <p:ph type="title"/>
          </p:nvPr>
        </p:nvSpPr>
        <p:spPr/>
        <p:txBody>
          <a:bodyPr/>
          <a:lstStyle/>
          <a:p>
            <a:pPr indent="0">
              <a:buNone/>
            </a:pPr>
            <a:r>
              <a:rPr lang="en-US" dirty="0"/>
              <a:t>Chromosome Banding</a:t>
            </a:r>
          </a:p>
        </p:txBody>
      </p:sp>
      <p:pic>
        <p:nvPicPr>
          <p:cNvPr id="4" name="Picture 3" descr="Screen Shot 2015-01-20 at 3.02.43 PM.png">
            <a:extLst>
              <a:ext uri="{FF2B5EF4-FFF2-40B4-BE49-F238E27FC236}">
                <a16:creationId xmlns:a16="http://schemas.microsoft.com/office/drawing/2014/main" id="{0005189E-F69D-2C49-ACA1-660737982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831" y="1414233"/>
            <a:ext cx="6069393" cy="4366470"/>
          </a:xfrm>
          <a:prstGeom prst="rect">
            <a:avLst/>
          </a:prstGeom>
        </p:spPr>
      </p:pic>
      <p:sp>
        <p:nvSpPr>
          <p:cNvPr id="5" name="TextBox 4">
            <a:extLst>
              <a:ext uri="{FF2B5EF4-FFF2-40B4-BE49-F238E27FC236}">
                <a16:creationId xmlns:a16="http://schemas.microsoft.com/office/drawing/2014/main" id="{8FC566E0-7FEE-894D-B621-6E34614C8212}"/>
              </a:ext>
            </a:extLst>
          </p:cNvPr>
          <p:cNvSpPr txBox="1"/>
          <p:nvPr/>
        </p:nvSpPr>
        <p:spPr>
          <a:xfrm>
            <a:off x="-26505" y="6025468"/>
            <a:ext cx="6830716" cy="253916"/>
          </a:xfrm>
          <a:prstGeom prst="rect">
            <a:avLst/>
          </a:prstGeom>
          <a:noFill/>
        </p:spPr>
        <p:txBody>
          <a:bodyPr wrap="none" rtlCol="0">
            <a:spAutoFit/>
          </a:bodyPr>
          <a:lstStyle/>
          <a:p>
            <a:r>
              <a:rPr lang="en-US" sz="1050" dirty="0"/>
              <a:t>Boyd H. et al. </a:t>
            </a:r>
            <a:r>
              <a:rPr lang="en-US" sz="1050" i="1" dirty="0"/>
              <a:t>Familial pericentric inversion </a:t>
            </a:r>
            <a:r>
              <a:rPr lang="en-US" sz="1050" i="1" dirty="0" err="1"/>
              <a:t>inv</a:t>
            </a:r>
            <a:r>
              <a:rPr lang="en-US" sz="1050" i="1" dirty="0"/>
              <a:t>(8)(p23q11). </a:t>
            </a:r>
            <a:r>
              <a:rPr lang="en-US" sz="1050" dirty="0"/>
              <a:t>(1994).</a:t>
            </a:r>
            <a:r>
              <a:rPr lang="en-US" sz="1050" i="1" dirty="0"/>
              <a:t> </a:t>
            </a:r>
            <a:r>
              <a:rPr lang="en-US" sz="1050" dirty="0"/>
              <a:t>Journal of Medical Genetics. PMID: 8014967</a:t>
            </a:r>
          </a:p>
        </p:txBody>
      </p:sp>
      <p:sp>
        <p:nvSpPr>
          <p:cNvPr id="6" name="TextBox 5">
            <a:extLst>
              <a:ext uri="{FF2B5EF4-FFF2-40B4-BE49-F238E27FC236}">
                <a16:creationId xmlns:a16="http://schemas.microsoft.com/office/drawing/2014/main" id="{B9FA1CB5-FEFF-4F48-AE76-C58C7E63EAA5}"/>
              </a:ext>
            </a:extLst>
          </p:cNvPr>
          <p:cNvSpPr txBox="1"/>
          <p:nvPr/>
        </p:nvSpPr>
        <p:spPr>
          <a:xfrm>
            <a:off x="1199267" y="778069"/>
            <a:ext cx="6349815" cy="338554"/>
          </a:xfrm>
          <a:prstGeom prst="rect">
            <a:avLst/>
          </a:prstGeom>
          <a:noFill/>
        </p:spPr>
        <p:txBody>
          <a:bodyPr wrap="none" rtlCol="0">
            <a:spAutoFit/>
          </a:bodyPr>
          <a:lstStyle/>
          <a:p>
            <a:r>
              <a:rPr lang="en-US" sz="1600" b="1" i="1" dirty="0"/>
              <a:t>The first structural variants were visible through a microscope!</a:t>
            </a:r>
          </a:p>
        </p:txBody>
      </p:sp>
      <p:sp>
        <p:nvSpPr>
          <p:cNvPr id="7" name="TextBox 6">
            <a:extLst>
              <a:ext uri="{FF2B5EF4-FFF2-40B4-BE49-F238E27FC236}">
                <a16:creationId xmlns:a16="http://schemas.microsoft.com/office/drawing/2014/main" id="{EF0715BC-3D57-9843-9828-AB6D46CADF5A}"/>
              </a:ext>
            </a:extLst>
          </p:cNvPr>
          <p:cNvSpPr txBox="1"/>
          <p:nvPr/>
        </p:nvSpPr>
        <p:spPr>
          <a:xfrm>
            <a:off x="1102818" y="1687609"/>
            <a:ext cx="4147930" cy="523220"/>
          </a:xfrm>
          <a:prstGeom prst="rect">
            <a:avLst/>
          </a:prstGeom>
          <a:solidFill>
            <a:schemeClr val="bg1"/>
          </a:solidFill>
        </p:spPr>
        <p:txBody>
          <a:bodyPr wrap="square" rtlCol="0">
            <a:spAutoFit/>
          </a:bodyPr>
          <a:lstStyle/>
          <a:p>
            <a:pPr algn="ctr"/>
            <a:r>
              <a:rPr lang="en-US" dirty="0"/>
              <a:t>It’s hard to see, but notice the banding between the left and right chromosomes don’t match!</a:t>
            </a:r>
          </a:p>
        </p:txBody>
      </p:sp>
      <p:cxnSp>
        <p:nvCxnSpPr>
          <p:cNvPr id="9" name="Straight Arrow Connector 8">
            <a:extLst>
              <a:ext uri="{FF2B5EF4-FFF2-40B4-BE49-F238E27FC236}">
                <a16:creationId xmlns:a16="http://schemas.microsoft.com/office/drawing/2014/main" id="{4C5BCBC8-2F60-CF4C-A861-14BB58E58520}"/>
              </a:ext>
            </a:extLst>
          </p:cNvPr>
          <p:cNvCxnSpPr>
            <a:cxnSpLocks/>
          </p:cNvCxnSpPr>
          <p:nvPr/>
        </p:nvCxnSpPr>
        <p:spPr>
          <a:xfrm flipH="1">
            <a:off x="2869097" y="2955236"/>
            <a:ext cx="6247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4BC813-983A-9B4A-A19E-5C2C26262436}"/>
              </a:ext>
            </a:extLst>
          </p:cNvPr>
          <p:cNvCxnSpPr>
            <a:cxnSpLocks/>
          </p:cNvCxnSpPr>
          <p:nvPr/>
        </p:nvCxnSpPr>
        <p:spPr>
          <a:xfrm flipH="1">
            <a:off x="4744278" y="2485470"/>
            <a:ext cx="5963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DD4E73-0873-8142-92A5-46322727380A}"/>
              </a:ext>
            </a:extLst>
          </p:cNvPr>
          <p:cNvCxnSpPr>
            <a:cxnSpLocks/>
          </p:cNvCxnSpPr>
          <p:nvPr/>
        </p:nvCxnSpPr>
        <p:spPr>
          <a:xfrm>
            <a:off x="1113285" y="2948611"/>
            <a:ext cx="624709" cy="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4062F5-3D95-0F4B-99A6-2B9560356D74}"/>
              </a:ext>
            </a:extLst>
          </p:cNvPr>
          <p:cNvCxnSpPr>
            <a:cxnSpLocks/>
          </p:cNvCxnSpPr>
          <p:nvPr/>
        </p:nvCxnSpPr>
        <p:spPr>
          <a:xfrm>
            <a:off x="3181451" y="2637184"/>
            <a:ext cx="624709" cy="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62325EE-FE19-4342-83E0-92A6A212CE1C}"/>
              </a:ext>
            </a:extLst>
          </p:cNvPr>
          <p:cNvCxnSpPr>
            <a:cxnSpLocks/>
          </p:cNvCxnSpPr>
          <p:nvPr/>
        </p:nvCxnSpPr>
        <p:spPr>
          <a:xfrm flipH="1">
            <a:off x="2864429" y="4524695"/>
            <a:ext cx="6247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C5025A-00D5-BF46-813F-24B84FC31D9F}"/>
              </a:ext>
            </a:extLst>
          </p:cNvPr>
          <p:cNvCxnSpPr>
            <a:cxnSpLocks/>
          </p:cNvCxnSpPr>
          <p:nvPr/>
        </p:nvCxnSpPr>
        <p:spPr>
          <a:xfrm>
            <a:off x="2864430" y="4186766"/>
            <a:ext cx="624709" cy="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80E6774-F797-814F-A7D6-B616BB051A52}"/>
              </a:ext>
            </a:extLst>
          </p:cNvPr>
          <p:cNvSpPr txBox="1"/>
          <p:nvPr/>
        </p:nvSpPr>
        <p:spPr>
          <a:xfrm>
            <a:off x="3493806" y="4027739"/>
            <a:ext cx="803425" cy="307777"/>
          </a:xfrm>
          <a:prstGeom prst="rect">
            <a:avLst/>
          </a:prstGeom>
          <a:noFill/>
        </p:spPr>
        <p:txBody>
          <a:bodyPr wrap="none" rtlCol="0">
            <a:spAutoFit/>
          </a:bodyPr>
          <a:lstStyle/>
          <a:p>
            <a:r>
              <a:rPr lang="en-US" b="1" dirty="0"/>
              <a:t>Normal</a:t>
            </a:r>
          </a:p>
        </p:txBody>
      </p:sp>
      <p:sp>
        <p:nvSpPr>
          <p:cNvPr id="21" name="TextBox 20">
            <a:extLst>
              <a:ext uri="{FF2B5EF4-FFF2-40B4-BE49-F238E27FC236}">
                <a16:creationId xmlns:a16="http://schemas.microsoft.com/office/drawing/2014/main" id="{7C301F7E-8313-7949-8D7E-235C0BAC6D97}"/>
              </a:ext>
            </a:extLst>
          </p:cNvPr>
          <p:cNvSpPr txBox="1"/>
          <p:nvPr/>
        </p:nvSpPr>
        <p:spPr>
          <a:xfrm>
            <a:off x="3493806" y="4368646"/>
            <a:ext cx="880369" cy="307777"/>
          </a:xfrm>
          <a:prstGeom prst="rect">
            <a:avLst/>
          </a:prstGeom>
          <a:noFill/>
        </p:spPr>
        <p:txBody>
          <a:bodyPr wrap="none" rtlCol="0">
            <a:spAutoFit/>
          </a:bodyPr>
          <a:lstStyle/>
          <a:p>
            <a:r>
              <a:rPr lang="en-US" b="1" dirty="0"/>
              <a:t>Inverted</a:t>
            </a:r>
          </a:p>
        </p:txBody>
      </p:sp>
    </p:spTree>
    <p:extLst>
      <p:ext uri="{BB962C8B-B14F-4D97-AF65-F5344CB8AC3E}">
        <p14:creationId xmlns:p14="http://schemas.microsoft.com/office/powerpoint/2010/main" val="268281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err="1"/>
              <a:t>Fiber</a:t>
            </a:r>
            <a:r>
              <a:rPr lang="en-GB" dirty="0"/>
              <a:t> </a:t>
            </a:r>
            <a:r>
              <a:rPr lang="en-GB" dirty="0" err="1"/>
              <a:t>Flourescent</a:t>
            </a:r>
            <a:r>
              <a:rPr lang="en-GB" dirty="0"/>
              <a:t> </a:t>
            </a:r>
            <a:r>
              <a:rPr lang="en-GB" i="1" dirty="0"/>
              <a:t>in </a:t>
            </a:r>
            <a:r>
              <a:rPr lang="en-GB" dirty="0"/>
              <a:t>situ Hybridization (FISH)</a:t>
            </a:r>
            <a:endParaRPr dirty="0"/>
          </a:p>
        </p:txBody>
      </p:sp>
      <p:cxnSp>
        <p:nvCxnSpPr>
          <p:cNvPr id="3" name="Straight Connector 2">
            <a:extLst>
              <a:ext uri="{FF2B5EF4-FFF2-40B4-BE49-F238E27FC236}">
                <a16:creationId xmlns:a16="http://schemas.microsoft.com/office/drawing/2014/main" id="{9AC9863C-B050-A64D-B894-C728EFE84CDA}"/>
              </a:ext>
            </a:extLst>
          </p:cNvPr>
          <p:cNvCxnSpPr/>
          <p:nvPr/>
        </p:nvCxnSpPr>
        <p:spPr>
          <a:xfrm>
            <a:off x="2442303" y="2134526"/>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19F45BB-9221-8042-90CF-CB2B52C2A2B6}"/>
              </a:ext>
            </a:extLst>
          </p:cNvPr>
          <p:cNvCxnSpPr/>
          <p:nvPr/>
        </p:nvCxnSpPr>
        <p:spPr>
          <a:xfrm>
            <a:off x="2442303" y="2485709"/>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DE9CF-F428-2E47-90FC-C8CC2752DFBD}"/>
              </a:ext>
            </a:extLst>
          </p:cNvPr>
          <p:cNvCxnSpPr>
            <a:cxnSpLocks/>
          </p:cNvCxnSpPr>
          <p:nvPr/>
        </p:nvCxnSpPr>
        <p:spPr>
          <a:xfrm flipV="1">
            <a:off x="2793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E5478B-A0D3-BA45-B43A-3869103F4B5B}"/>
              </a:ext>
            </a:extLst>
          </p:cNvPr>
          <p:cNvCxnSpPr>
            <a:cxnSpLocks/>
          </p:cNvCxnSpPr>
          <p:nvPr/>
        </p:nvCxnSpPr>
        <p:spPr>
          <a:xfrm flipV="1">
            <a:off x="2945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400D21-C0E6-034D-9A26-7DEE33506B54}"/>
              </a:ext>
            </a:extLst>
          </p:cNvPr>
          <p:cNvCxnSpPr>
            <a:cxnSpLocks/>
          </p:cNvCxnSpPr>
          <p:nvPr/>
        </p:nvCxnSpPr>
        <p:spPr>
          <a:xfrm flipV="1">
            <a:off x="3098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969015-CD67-8D42-8E11-9BBD866D472E}"/>
              </a:ext>
            </a:extLst>
          </p:cNvPr>
          <p:cNvCxnSpPr>
            <a:cxnSpLocks/>
          </p:cNvCxnSpPr>
          <p:nvPr/>
        </p:nvCxnSpPr>
        <p:spPr>
          <a:xfrm flipV="1">
            <a:off x="3250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B36591-2034-6946-B890-A6463AE1B846}"/>
              </a:ext>
            </a:extLst>
          </p:cNvPr>
          <p:cNvCxnSpPr>
            <a:cxnSpLocks/>
          </p:cNvCxnSpPr>
          <p:nvPr/>
        </p:nvCxnSpPr>
        <p:spPr>
          <a:xfrm flipV="1">
            <a:off x="3403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21A505-781C-A446-8FF7-F96D1BB60620}"/>
              </a:ext>
            </a:extLst>
          </p:cNvPr>
          <p:cNvCxnSpPr>
            <a:cxnSpLocks/>
          </p:cNvCxnSpPr>
          <p:nvPr/>
        </p:nvCxnSpPr>
        <p:spPr>
          <a:xfrm flipV="1">
            <a:off x="3555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47B2-5F48-1641-A663-81C397E9E771}"/>
              </a:ext>
            </a:extLst>
          </p:cNvPr>
          <p:cNvCxnSpPr>
            <a:cxnSpLocks/>
          </p:cNvCxnSpPr>
          <p:nvPr/>
        </p:nvCxnSpPr>
        <p:spPr>
          <a:xfrm flipV="1">
            <a:off x="3707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8697F1-EEC6-074E-A546-BFF4F0F510E0}"/>
              </a:ext>
            </a:extLst>
          </p:cNvPr>
          <p:cNvCxnSpPr>
            <a:cxnSpLocks/>
          </p:cNvCxnSpPr>
          <p:nvPr/>
        </p:nvCxnSpPr>
        <p:spPr>
          <a:xfrm flipV="1">
            <a:off x="3860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17998-467A-BC41-97C1-F74EFF1C2160}"/>
              </a:ext>
            </a:extLst>
          </p:cNvPr>
          <p:cNvCxnSpPr>
            <a:cxnSpLocks/>
          </p:cNvCxnSpPr>
          <p:nvPr/>
        </p:nvCxnSpPr>
        <p:spPr>
          <a:xfrm flipV="1">
            <a:off x="4012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79D8C1-2CE0-A049-A964-4437972CE36D}"/>
              </a:ext>
            </a:extLst>
          </p:cNvPr>
          <p:cNvCxnSpPr>
            <a:cxnSpLocks/>
          </p:cNvCxnSpPr>
          <p:nvPr/>
        </p:nvCxnSpPr>
        <p:spPr>
          <a:xfrm flipV="1">
            <a:off x="4165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033DAD-2B07-F342-B605-91FB86D7A081}"/>
              </a:ext>
            </a:extLst>
          </p:cNvPr>
          <p:cNvCxnSpPr>
            <a:cxnSpLocks/>
          </p:cNvCxnSpPr>
          <p:nvPr/>
        </p:nvCxnSpPr>
        <p:spPr>
          <a:xfrm flipV="1">
            <a:off x="4317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BD97A1-2F16-FE4B-AD38-AE906E342838}"/>
              </a:ext>
            </a:extLst>
          </p:cNvPr>
          <p:cNvCxnSpPr>
            <a:cxnSpLocks/>
          </p:cNvCxnSpPr>
          <p:nvPr/>
        </p:nvCxnSpPr>
        <p:spPr>
          <a:xfrm flipV="1">
            <a:off x="4469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DEC7723-40AA-C040-BA2D-997A3C9BA5A1}"/>
              </a:ext>
            </a:extLst>
          </p:cNvPr>
          <p:cNvCxnSpPr>
            <a:cxnSpLocks/>
          </p:cNvCxnSpPr>
          <p:nvPr/>
        </p:nvCxnSpPr>
        <p:spPr>
          <a:xfrm flipV="1">
            <a:off x="4622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62E52D8-1C90-4141-A811-6E45E5D1A359}"/>
              </a:ext>
            </a:extLst>
          </p:cNvPr>
          <p:cNvCxnSpPr>
            <a:cxnSpLocks/>
          </p:cNvCxnSpPr>
          <p:nvPr/>
        </p:nvCxnSpPr>
        <p:spPr>
          <a:xfrm flipV="1">
            <a:off x="4774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A20FA2-8F62-6D43-B5BD-4E6F761FB163}"/>
              </a:ext>
            </a:extLst>
          </p:cNvPr>
          <p:cNvCxnSpPr>
            <a:cxnSpLocks/>
          </p:cNvCxnSpPr>
          <p:nvPr/>
        </p:nvCxnSpPr>
        <p:spPr>
          <a:xfrm flipV="1">
            <a:off x="4927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8986AD-D44B-BC44-AB03-AF4A361154E7}"/>
              </a:ext>
            </a:extLst>
          </p:cNvPr>
          <p:cNvCxnSpPr>
            <a:cxnSpLocks/>
          </p:cNvCxnSpPr>
          <p:nvPr/>
        </p:nvCxnSpPr>
        <p:spPr>
          <a:xfrm flipV="1">
            <a:off x="5079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B679FE-7B43-994A-BB17-811FFE6D6D3B}"/>
              </a:ext>
            </a:extLst>
          </p:cNvPr>
          <p:cNvCxnSpPr>
            <a:cxnSpLocks/>
          </p:cNvCxnSpPr>
          <p:nvPr/>
        </p:nvCxnSpPr>
        <p:spPr>
          <a:xfrm flipV="1">
            <a:off x="5231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64CFFF-B6EF-564F-AFDE-7024E75B10D3}"/>
              </a:ext>
            </a:extLst>
          </p:cNvPr>
          <p:cNvCxnSpPr>
            <a:cxnSpLocks/>
          </p:cNvCxnSpPr>
          <p:nvPr/>
        </p:nvCxnSpPr>
        <p:spPr>
          <a:xfrm flipV="1">
            <a:off x="5384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1FFDB-45AF-E941-8B11-CA025A56CFEB}"/>
              </a:ext>
            </a:extLst>
          </p:cNvPr>
          <p:cNvCxnSpPr>
            <a:cxnSpLocks/>
          </p:cNvCxnSpPr>
          <p:nvPr/>
        </p:nvCxnSpPr>
        <p:spPr>
          <a:xfrm flipV="1">
            <a:off x="5536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B55622-0845-9049-A05F-8BD598CEE7CD}"/>
              </a:ext>
            </a:extLst>
          </p:cNvPr>
          <p:cNvCxnSpPr>
            <a:cxnSpLocks/>
          </p:cNvCxnSpPr>
          <p:nvPr/>
        </p:nvCxnSpPr>
        <p:spPr>
          <a:xfrm flipV="1">
            <a:off x="5689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8FEBC8-0425-8545-ABB4-9B701AB10789}"/>
              </a:ext>
            </a:extLst>
          </p:cNvPr>
          <p:cNvCxnSpPr>
            <a:cxnSpLocks/>
          </p:cNvCxnSpPr>
          <p:nvPr/>
        </p:nvCxnSpPr>
        <p:spPr>
          <a:xfrm flipV="1">
            <a:off x="5841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5208610-3B7F-C344-A6A1-DC1F50F574FE}"/>
              </a:ext>
            </a:extLst>
          </p:cNvPr>
          <p:cNvCxnSpPr>
            <a:cxnSpLocks/>
          </p:cNvCxnSpPr>
          <p:nvPr/>
        </p:nvCxnSpPr>
        <p:spPr>
          <a:xfrm flipV="1">
            <a:off x="5993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E9B034-3A4E-E547-A2B8-69093F8ADDAA}"/>
              </a:ext>
            </a:extLst>
          </p:cNvPr>
          <p:cNvCxnSpPr>
            <a:cxnSpLocks/>
          </p:cNvCxnSpPr>
          <p:nvPr/>
        </p:nvCxnSpPr>
        <p:spPr>
          <a:xfrm flipV="1">
            <a:off x="6146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4BE91B-3C9F-AC40-9E77-7A68A9915C10}"/>
              </a:ext>
            </a:extLst>
          </p:cNvPr>
          <p:cNvCxnSpPr>
            <a:cxnSpLocks/>
          </p:cNvCxnSpPr>
          <p:nvPr/>
        </p:nvCxnSpPr>
        <p:spPr>
          <a:xfrm flipV="1">
            <a:off x="6298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7645B6-A678-8F42-8FD4-55B733DDC9BB}"/>
              </a:ext>
            </a:extLst>
          </p:cNvPr>
          <p:cNvCxnSpPr>
            <a:cxnSpLocks/>
          </p:cNvCxnSpPr>
          <p:nvPr/>
        </p:nvCxnSpPr>
        <p:spPr>
          <a:xfrm flipV="1">
            <a:off x="6451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4E724D-D3B3-F74A-993B-CB101E594665}"/>
              </a:ext>
            </a:extLst>
          </p:cNvPr>
          <p:cNvCxnSpPr>
            <a:cxnSpLocks/>
          </p:cNvCxnSpPr>
          <p:nvPr/>
        </p:nvCxnSpPr>
        <p:spPr>
          <a:xfrm flipV="1">
            <a:off x="6603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614F33-812E-B14A-8CE1-8C8804437AEE}"/>
              </a:ext>
            </a:extLst>
          </p:cNvPr>
          <p:cNvCxnSpPr>
            <a:cxnSpLocks/>
          </p:cNvCxnSpPr>
          <p:nvPr/>
        </p:nvCxnSpPr>
        <p:spPr>
          <a:xfrm flipV="1">
            <a:off x="6755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79351B-A199-CD46-BE52-A8F75807C647}"/>
              </a:ext>
            </a:extLst>
          </p:cNvPr>
          <p:cNvCxnSpPr>
            <a:cxnSpLocks/>
          </p:cNvCxnSpPr>
          <p:nvPr/>
        </p:nvCxnSpPr>
        <p:spPr>
          <a:xfrm flipV="1">
            <a:off x="6908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7D7042-AC5D-D54C-AEA1-89EC025AA613}"/>
              </a:ext>
            </a:extLst>
          </p:cNvPr>
          <p:cNvCxnSpPr>
            <a:cxnSpLocks/>
          </p:cNvCxnSpPr>
          <p:nvPr/>
        </p:nvCxnSpPr>
        <p:spPr>
          <a:xfrm flipV="1">
            <a:off x="7060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8955FC8-584B-024C-8F99-E9766545429D}"/>
              </a:ext>
            </a:extLst>
          </p:cNvPr>
          <p:cNvCxnSpPr>
            <a:cxnSpLocks/>
          </p:cNvCxnSpPr>
          <p:nvPr/>
        </p:nvCxnSpPr>
        <p:spPr>
          <a:xfrm flipV="1">
            <a:off x="7213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C762A-BE83-B942-B64F-453F7DBB6265}"/>
              </a:ext>
            </a:extLst>
          </p:cNvPr>
          <p:cNvCxnSpPr>
            <a:cxnSpLocks/>
          </p:cNvCxnSpPr>
          <p:nvPr/>
        </p:nvCxnSpPr>
        <p:spPr>
          <a:xfrm flipV="1">
            <a:off x="7365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FC461A-77F7-C748-95E4-C0D85213C727}"/>
              </a:ext>
            </a:extLst>
          </p:cNvPr>
          <p:cNvSpPr txBox="1"/>
          <p:nvPr/>
        </p:nvSpPr>
        <p:spPr>
          <a:xfrm>
            <a:off x="595163" y="2110063"/>
            <a:ext cx="1909497" cy="400110"/>
          </a:xfrm>
          <a:prstGeom prst="rect">
            <a:avLst/>
          </a:prstGeom>
          <a:noFill/>
        </p:spPr>
        <p:txBody>
          <a:bodyPr wrap="none" rtlCol="0">
            <a:spAutoFit/>
          </a:bodyPr>
          <a:lstStyle/>
          <a:p>
            <a:r>
              <a:rPr lang="en-US" sz="2000" b="1" dirty="0"/>
              <a:t>Genomic DNA</a:t>
            </a:r>
          </a:p>
        </p:txBody>
      </p:sp>
      <p:cxnSp>
        <p:nvCxnSpPr>
          <p:cNvPr id="46" name="Straight Connector 45">
            <a:extLst>
              <a:ext uri="{FF2B5EF4-FFF2-40B4-BE49-F238E27FC236}">
                <a16:creationId xmlns:a16="http://schemas.microsoft.com/office/drawing/2014/main" id="{BCB9E58D-D559-BE47-BD0B-89B75F439C51}"/>
              </a:ext>
            </a:extLst>
          </p:cNvPr>
          <p:cNvCxnSpPr>
            <a:cxnSpLocks/>
          </p:cNvCxnSpPr>
          <p:nvPr/>
        </p:nvCxnSpPr>
        <p:spPr>
          <a:xfrm>
            <a:off x="1848678" y="1411356"/>
            <a:ext cx="13252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13CF57-1B3B-A647-9933-738EC6A2C113}"/>
              </a:ext>
            </a:extLst>
          </p:cNvPr>
          <p:cNvCxnSpPr>
            <a:cxnSpLocks/>
          </p:cNvCxnSpPr>
          <p:nvPr/>
        </p:nvCxnSpPr>
        <p:spPr>
          <a:xfrm flipV="1">
            <a:off x="21998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B2215A-0942-554C-89AE-8543C91C0AEC}"/>
              </a:ext>
            </a:extLst>
          </p:cNvPr>
          <p:cNvCxnSpPr>
            <a:cxnSpLocks/>
          </p:cNvCxnSpPr>
          <p:nvPr/>
        </p:nvCxnSpPr>
        <p:spPr>
          <a:xfrm flipV="1">
            <a:off x="23522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16CF6C-51D9-9840-806F-27B0CF79B911}"/>
              </a:ext>
            </a:extLst>
          </p:cNvPr>
          <p:cNvCxnSpPr>
            <a:cxnSpLocks/>
          </p:cNvCxnSpPr>
          <p:nvPr/>
        </p:nvCxnSpPr>
        <p:spPr>
          <a:xfrm flipV="1">
            <a:off x="25046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E31E732-CA30-E74D-A846-D596AD290515}"/>
              </a:ext>
            </a:extLst>
          </p:cNvPr>
          <p:cNvCxnSpPr>
            <a:cxnSpLocks/>
          </p:cNvCxnSpPr>
          <p:nvPr/>
        </p:nvCxnSpPr>
        <p:spPr>
          <a:xfrm flipV="1">
            <a:off x="26570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4E3DB7A-ED3D-6645-B0BA-F2FD0EC50F41}"/>
              </a:ext>
            </a:extLst>
          </p:cNvPr>
          <p:cNvCxnSpPr>
            <a:cxnSpLocks/>
          </p:cNvCxnSpPr>
          <p:nvPr/>
        </p:nvCxnSpPr>
        <p:spPr>
          <a:xfrm flipV="1">
            <a:off x="28094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0CAAC02-D9DB-BB48-9E7B-72D733D81EC0}"/>
              </a:ext>
            </a:extLst>
          </p:cNvPr>
          <p:cNvSpPr txBox="1"/>
          <p:nvPr/>
        </p:nvSpPr>
        <p:spPr>
          <a:xfrm>
            <a:off x="827882" y="1047943"/>
            <a:ext cx="1965603" cy="307777"/>
          </a:xfrm>
          <a:prstGeom prst="rect">
            <a:avLst/>
          </a:prstGeom>
          <a:noFill/>
        </p:spPr>
        <p:txBody>
          <a:bodyPr wrap="none" rtlCol="0">
            <a:spAutoFit/>
          </a:bodyPr>
          <a:lstStyle/>
          <a:p>
            <a:r>
              <a:rPr lang="en-US" b="1" dirty="0">
                <a:solidFill>
                  <a:srgbClr val="FF0000"/>
                </a:solidFill>
              </a:rPr>
              <a:t>Single stranded DNA</a:t>
            </a:r>
          </a:p>
        </p:txBody>
      </p:sp>
      <p:sp>
        <p:nvSpPr>
          <p:cNvPr id="52" name="Oval 51">
            <a:extLst>
              <a:ext uri="{FF2B5EF4-FFF2-40B4-BE49-F238E27FC236}">
                <a16:creationId xmlns:a16="http://schemas.microsoft.com/office/drawing/2014/main" id="{AAB1698D-E388-6745-B830-141EA7FCF285}"/>
              </a:ext>
            </a:extLst>
          </p:cNvPr>
          <p:cNvSpPr/>
          <p:nvPr/>
        </p:nvSpPr>
        <p:spPr>
          <a:xfrm>
            <a:off x="3131413" y="1240734"/>
            <a:ext cx="341243" cy="34124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636B0EF-AA36-EA41-9FAB-EF48A6A87C33}"/>
              </a:ext>
            </a:extLst>
          </p:cNvPr>
          <p:cNvSpPr txBox="1"/>
          <p:nvPr/>
        </p:nvSpPr>
        <p:spPr>
          <a:xfrm>
            <a:off x="3130988" y="927988"/>
            <a:ext cx="1207382" cy="307777"/>
          </a:xfrm>
          <a:prstGeom prst="rect">
            <a:avLst/>
          </a:prstGeom>
          <a:noFill/>
        </p:spPr>
        <p:txBody>
          <a:bodyPr wrap="none" rtlCol="0">
            <a:spAutoFit/>
          </a:bodyPr>
          <a:lstStyle/>
          <a:p>
            <a:r>
              <a:rPr lang="en-US" b="1" dirty="0">
                <a:solidFill>
                  <a:schemeClr val="accent4"/>
                </a:solidFill>
              </a:rPr>
              <a:t>Biotin Label</a:t>
            </a:r>
          </a:p>
        </p:txBody>
      </p:sp>
      <p:sp>
        <p:nvSpPr>
          <p:cNvPr id="56" name="Bent-Up Arrow 55">
            <a:extLst>
              <a:ext uri="{FF2B5EF4-FFF2-40B4-BE49-F238E27FC236}">
                <a16:creationId xmlns:a16="http://schemas.microsoft.com/office/drawing/2014/main" id="{A459C6FF-35D9-4142-BBBB-0F58283155C4}"/>
              </a:ext>
            </a:extLst>
          </p:cNvPr>
          <p:cNvSpPr/>
          <p:nvPr/>
        </p:nvSpPr>
        <p:spPr>
          <a:xfrm rot="10800000" flipH="1">
            <a:off x="3631765" y="1358811"/>
            <a:ext cx="630485" cy="58972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0DD43C8-B88B-394A-AEFB-273DF29DAE31}"/>
              </a:ext>
            </a:extLst>
          </p:cNvPr>
          <p:cNvSpPr txBox="1"/>
          <p:nvPr/>
        </p:nvSpPr>
        <p:spPr>
          <a:xfrm>
            <a:off x="4281830" y="1407697"/>
            <a:ext cx="1595309" cy="400110"/>
          </a:xfrm>
          <a:prstGeom prst="rect">
            <a:avLst/>
          </a:prstGeom>
          <a:noFill/>
        </p:spPr>
        <p:txBody>
          <a:bodyPr wrap="none" rtlCol="0">
            <a:spAutoFit/>
          </a:bodyPr>
          <a:lstStyle/>
          <a:p>
            <a:r>
              <a:rPr lang="en-US" sz="2000" b="1" dirty="0"/>
              <a:t>Hybridize…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Fiber FISH</a:t>
            </a:r>
            <a:endParaRPr/>
          </a:p>
        </p:txBody>
      </p:sp>
      <p:cxnSp>
        <p:nvCxnSpPr>
          <p:cNvPr id="3" name="Straight Connector 2">
            <a:extLst>
              <a:ext uri="{FF2B5EF4-FFF2-40B4-BE49-F238E27FC236}">
                <a16:creationId xmlns:a16="http://schemas.microsoft.com/office/drawing/2014/main" id="{9AC9863C-B050-A64D-B894-C728EFE84CDA}"/>
              </a:ext>
            </a:extLst>
          </p:cNvPr>
          <p:cNvCxnSpPr/>
          <p:nvPr/>
        </p:nvCxnSpPr>
        <p:spPr>
          <a:xfrm>
            <a:off x="2442303" y="2134526"/>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19F45BB-9221-8042-90CF-CB2B52C2A2B6}"/>
              </a:ext>
            </a:extLst>
          </p:cNvPr>
          <p:cNvCxnSpPr/>
          <p:nvPr/>
        </p:nvCxnSpPr>
        <p:spPr>
          <a:xfrm>
            <a:off x="2442303" y="2485709"/>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DE9CF-F428-2E47-90FC-C8CC2752DFBD}"/>
              </a:ext>
            </a:extLst>
          </p:cNvPr>
          <p:cNvCxnSpPr>
            <a:cxnSpLocks/>
          </p:cNvCxnSpPr>
          <p:nvPr/>
        </p:nvCxnSpPr>
        <p:spPr>
          <a:xfrm flipV="1">
            <a:off x="2793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E5478B-A0D3-BA45-B43A-3869103F4B5B}"/>
              </a:ext>
            </a:extLst>
          </p:cNvPr>
          <p:cNvCxnSpPr>
            <a:cxnSpLocks/>
          </p:cNvCxnSpPr>
          <p:nvPr/>
        </p:nvCxnSpPr>
        <p:spPr>
          <a:xfrm flipV="1">
            <a:off x="2945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400D21-C0E6-034D-9A26-7DEE33506B54}"/>
              </a:ext>
            </a:extLst>
          </p:cNvPr>
          <p:cNvCxnSpPr>
            <a:cxnSpLocks/>
          </p:cNvCxnSpPr>
          <p:nvPr/>
        </p:nvCxnSpPr>
        <p:spPr>
          <a:xfrm flipV="1">
            <a:off x="3098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969015-CD67-8D42-8E11-9BBD866D472E}"/>
              </a:ext>
            </a:extLst>
          </p:cNvPr>
          <p:cNvCxnSpPr>
            <a:cxnSpLocks/>
          </p:cNvCxnSpPr>
          <p:nvPr/>
        </p:nvCxnSpPr>
        <p:spPr>
          <a:xfrm flipV="1">
            <a:off x="3250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B36591-2034-6946-B890-A6463AE1B846}"/>
              </a:ext>
            </a:extLst>
          </p:cNvPr>
          <p:cNvCxnSpPr>
            <a:cxnSpLocks/>
          </p:cNvCxnSpPr>
          <p:nvPr/>
        </p:nvCxnSpPr>
        <p:spPr>
          <a:xfrm flipV="1">
            <a:off x="3403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21A505-781C-A446-8FF7-F96D1BB60620}"/>
              </a:ext>
            </a:extLst>
          </p:cNvPr>
          <p:cNvCxnSpPr>
            <a:cxnSpLocks/>
          </p:cNvCxnSpPr>
          <p:nvPr/>
        </p:nvCxnSpPr>
        <p:spPr>
          <a:xfrm flipV="1">
            <a:off x="3555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47B2-5F48-1641-A663-81C397E9E771}"/>
              </a:ext>
            </a:extLst>
          </p:cNvPr>
          <p:cNvCxnSpPr>
            <a:cxnSpLocks/>
          </p:cNvCxnSpPr>
          <p:nvPr/>
        </p:nvCxnSpPr>
        <p:spPr>
          <a:xfrm flipV="1">
            <a:off x="3707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8697F1-EEC6-074E-A546-BFF4F0F510E0}"/>
              </a:ext>
            </a:extLst>
          </p:cNvPr>
          <p:cNvCxnSpPr>
            <a:cxnSpLocks/>
          </p:cNvCxnSpPr>
          <p:nvPr/>
        </p:nvCxnSpPr>
        <p:spPr>
          <a:xfrm flipV="1">
            <a:off x="3860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17998-467A-BC41-97C1-F74EFF1C2160}"/>
              </a:ext>
            </a:extLst>
          </p:cNvPr>
          <p:cNvCxnSpPr>
            <a:cxnSpLocks/>
          </p:cNvCxnSpPr>
          <p:nvPr/>
        </p:nvCxnSpPr>
        <p:spPr>
          <a:xfrm flipV="1">
            <a:off x="4012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79D8C1-2CE0-A049-A964-4437972CE36D}"/>
              </a:ext>
            </a:extLst>
          </p:cNvPr>
          <p:cNvCxnSpPr>
            <a:cxnSpLocks/>
          </p:cNvCxnSpPr>
          <p:nvPr/>
        </p:nvCxnSpPr>
        <p:spPr>
          <a:xfrm flipV="1">
            <a:off x="4165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033DAD-2B07-F342-B605-91FB86D7A081}"/>
              </a:ext>
            </a:extLst>
          </p:cNvPr>
          <p:cNvCxnSpPr>
            <a:cxnSpLocks/>
          </p:cNvCxnSpPr>
          <p:nvPr/>
        </p:nvCxnSpPr>
        <p:spPr>
          <a:xfrm flipV="1">
            <a:off x="4317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BD97A1-2F16-FE4B-AD38-AE906E342838}"/>
              </a:ext>
            </a:extLst>
          </p:cNvPr>
          <p:cNvCxnSpPr>
            <a:cxnSpLocks/>
          </p:cNvCxnSpPr>
          <p:nvPr/>
        </p:nvCxnSpPr>
        <p:spPr>
          <a:xfrm flipV="1">
            <a:off x="4469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DEC7723-40AA-C040-BA2D-997A3C9BA5A1}"/>
              </a:ext>
            </a:extLst>
          </p:cNvPr>
          <p:cNvCxnSpPr>
            <a:cxnSpLocks/>
          </p:cNvCxnSpPr>
          <p:nvPr/>
        </p:nvCxnSpPr>
        <p:spPr>
          <a:xfrm flipV="1">
            <a:off x="4622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62E52D8-1C90-4141-A811-6E45E5D1A359}"/>
              </a:ext>
            </a:extLst>
          </p:cNvPr>
          <p:cNvCxnSpPr>
            <a:cxnSpLocks/>
          </p:cNvCxnSpPr>
          <p:nvPr/>
        </p:nvCxnSpPr>
        <p:spPr>
          <a:xfrm flipV="1">
            <a:off x="4774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A20FA2-8F62-6D43-B5BD-4E6F761FB163}"/>
              </a:ext>
            </a:extLst>
          </p:cNvPr>
          <p:cNvCxnSpPr>
            <a:cxnSpLocks/>
          </p:cNvCxnSpPr>
          <p:nvPr/>
        </p:nvCxnSpPr>
        <p:spPr>
          <a:xfrm flipV="1">
            <a:off x="4927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8986AD-D44B-BC44-AB03-AF4A361154E7}"/>
              </a:ext>
            </a:extLst>
          </p:cNvPr>
          <p:cNvCxnSpPr>
            <a:cxnSpLocks/>
          </p:cNvCxnSpPr>
          <p:nvPr/>
        </p:nvCxnSpPr>
        <p:spPr>
          <a:xfrm flipV="1">
            <a:off x="5079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B679FE-7B43-994A-BB17-811FFE6D6D3B}"/>
              </a:ext>
            </a:extLst>
          </p:cNvPr>
          <p:cNvCxnSpPr>
            <a:cxnSpLocks/>
          </p:cNvCxnSpPr>
          <p:nvPr/>
        </p:nvCxnSpPr>
        <p:spPr>
          <a:xfrm flipV="1">
            <a:off x="5231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64CFFF-B6EF-564F-AFDE-7024E75B10D3}"/>
              </a:ext>
            </a:extLst>
          </p:cNvPr>
          <p:cNvCxnSpPr>
            <a:cxnSpLocks/>
          </p:cNvCxnSpPr>
          <p:nvPr/>
        </p:nvCxnSpPr>
        <p:spPr>
          <a:xfrm flipV="1">
            <a:off x="5384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1FFDB-45AF-E941-8B11-CA025A56CFEB}"/>
              </a:ext>
            </a:extLst>
          </p:cNvPr>
          <p:cNvCxnSpPr>
            <a:cxnSpLocks/>
          </p:cNvCxnSpPr>
          <p:nvPr/>
        </p:nvCxnSpPr>
        <p:spPr>
          <a:xfrm flipV="1">
            <a:off x="5536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B55622-0845-9049-A05F-8BD598CEE7CD}"/>
              </a:ext>
            </a:extLst>
          </p:cNvPr>
          <p:cNvCxnSpPr>
            <a:cxnSpLocks/>
          </p:cNvCxnSpPr>
          <p:nvPr/>
        </p:nvCxnSpPr>
        <p:spPr>
          <a:xfrm flipV="1">
            <a:off x="5689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8FEBC8-0425-8545-ABB4-9B701AB10789}"/>
              </a:ext>
            </a:extLst>
          </p:cNvPr>
          <p:cNvCxnSpPr>
            <a:cxnSpLocks/>
          </p:cNvCxnSpPr>
          <p:nvPr/>
        </p:nvCxnSpPr>
        <p:spPr>
          <a:xfrm flipV="1">
            <a:off x="5841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5208610-3B7F-C344-A6A1-DC1F50F574FE}"/>
              </a:ext>
            </a:extLst>
          </p:cNvPr>
          <p:cNvCxnSpPr>
            <a:cxnSpLocks/>
          </p:cNvCxnSpPr>
          <p:nvPr/>
        </p:nvCxnSpPr>
        <p:spPr>
          <a:xfrm flipV="1">
            <a:off x="5993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E9B034-3A4E-E547-A2B8-69093F8ADDAA}"/>
              </a:ext>
            </a:extLst>
          </p:cNvPr>
          <p:cNvCxnSpPr>
            <a:cxnSpLocks/>
          </p:cNvCxnSpPr>
          <p:nvPr/>
        </p:nvCxnSpPr>
        <p:spPr>
          <a:xfrm flipV="1">
            <a:off x="6146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4BE91B-3C9F-AC40-9E77-7A68A9915C10}"/>
              </a:ext>
            </a:extLst>
          </p:cNvPr>
          <p:cNvCxnSpPr>
            <a:cxnSpLocks/>
          </p:cNvCxnSpPr>
          <p:nvPr/>
        </p:nvCxnSpPr>
        <p:spPr>
          <a:xfrm flipV="1">
            <a:off x="6298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7645B6-A678-8F42-8FD4-55B733DDC9BB}"/>
              </a:ext>
            </a:extLst>
          </p:cNvPr>
          <p:cNvCxnSpPr>
            <a:cxnSpLocks/>
          </p:cNvCxnSpPr>
          <p:nvPr/>
        </p:nvCxnSpPr>
        <p:spPr>
          <a:xfrm flipV="1">
            <a:off x="6451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4E724D-D3B3-F74A-993B-CB101E594665}"/>
              </a:ext>
            </a:extLst>
          </p:cNvPr>
          <p:cNvCxnSpPr>
            <a:cxnSpLocks/>
          </p:cNvCxnSpPr>
          <p:nvPr/>
        </p:nvCxnSpPr>
        <p:spPr>
          <a:xfrm flipV="1">
            <a:off x="6603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614F33-812E-B14A-8CE1-8C8804437AEE}"/>
              </a:ext>
            </a:extLst>
          </p:cNvPr>
          <p:cNvCxnSpPr>
            <a:cxnSpLocks/>
          </p:cNvCxnSpPr>
          <p:nvPr/>
        </p:nvCxnSpPr>
        <p:spPr>
          <a:xfrm flipV="1">
            <a:off x="6755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79351B-A199-CD46-BE52-A8F75807C647}"/>
              </a:ext>
            </a:extLst>
          </p:cNvPr>
          <p:cNvCxnSpPr>
            <a:cxnSpLocks/>
          </p:cNvCxnSpPr>
          <p:nvPr/>
        </p:nvCxnSpPr>
        <p:spPr>
          <a:xfrm flipV="1">
            <a:off x="6908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7D7042-AC5D-D54C-AEA1-89EC025AA613}"/>
              </a:ext>
            </a:extLst>
          </p:cNvPr>
          <p:cNvCxnSpPr>
            <a:cxnSpLocks/>
          </p:cNvCxnSpPr>
          <p:nvPr/>
        </p:nvCxnSpPr>
        <p:spPr>
          <a:xfrm flipV="1">
            <a:off x="7060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8955FC8-584B-024C-8F99-E9766545429D}"/>
              </a:ext>
            </a:extLst>
          </p:cNvPr>
          <p:cNvCxnSpPr>
            <a:cxnSpLocks/>
          </p:cNvCxnSpPr>
          <p:nvPr/>
        </p:nvCxnSpPr>
        <p:spPr>
          <a:xfrm flipV="1">
            <a:off x="7213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C762A-BE83-B942-B64F-453F7DBB6265}"/>
              </a:ext>
            </a:extLst>
          </p:cNvPr>
          <p:cNvCxnSpPr>
            <a:cxnSpLocks/>
          </p:cNvCxnSpPr>
          <p:nvPr/>
        </p:nvCxnSpPr>
        <p:spPr>
          <a:xfrm flipV="1">
            <a:off x="7365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FC461A-77F7-C748-95E4-C0D85213C727}"/>
              </a:ext>
            </a:extLst>
          </p:cNvPr>
          <p:cNvSpPr txBox="1"/>
          <p:nvPr/>
        </p:nvSpPr>
        <p:spPr>
          <a:xfrm>
            <a:off x="595163" y="2110063"/>
            <a:ext cx="1909497" cy="400110"/>
          </a:xfrm>
          <a:prstGeom prst="rect">
            <a:avLst/>
          </a:prstGeom>
          <a:noFill/>
        </p:spPr>
        <p:txBody>
          <a:bodyPr wrap="none" rtlCol="0">
            <a:spAutoFit/>
          </a:bodyPr>
          <a:lstStyle/>
          <a:p>
            <a:r>
              <a:rPr lang="en-US" sz="2000" b="1" dirty="0"/>
              <a:t>Genomic DNA</a:t>
            </a:r>
          </a:p>
        </p:txBody>
      </p:sp>
      <p:cxnSp>
        <p:nvCxnSpPr>
          <p:cNvPr id="46" name="Straight Connector 45">
            <a:extLst>
              <a:ext uri="{FF2B5EF4-FFF2-40B4-BE49-F238E27FC236}">
                <a16:creationId xmlns:a16="http://schemas.microsoft.com/office/drawing/2014/main" id="{BCB9E58D-D559-BE47-BD0B-89B75F439C51}"/>
              </a:ext>
            </a:extLst>
          </p:cNvPr>
          <p:cNvCxnSpPr>
            <a:cxnSpLocks/>
          </p:cNvCxnSpPr>
          <p:nvPr/>
        </p:nvCxnSpPr>
        <p:spPr>
          <a:xfrm>
            <a:off x="1848678" y="1411356"/>
            <a:ext cx="13252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13CF57-1B3B-A647-9933-738EC6A2C113}"/>
              </a:ext>
            </a:extLst>
          </p:cNvPr>
          <p:cNvCxnSpPr>
            <a:cxnSpLocks/>
          </p:cNvCxnSpPr>
          <p:nvPr/>
        </p:nvCxnSpPr>
        <p:spPr>
          <a:xfrm flipV="1">
            <a:off x="21998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B2215A-0942-554C-89AE-8543C91C0AEC}"/>
              </a:ext>
            </a:extLst>
          </p:cNvPr>
          <p:cNvCxnSpPr>
            <a:cxnSpLocks/>
          </p:cNvCxnSpPr>
          <p:nvPr/>
        </p:nvCxnSpPr>
        <p:spPr>
          <a:xfrm flipV="1">
            <a:off x="23522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16CF6C-51D9-9840-806F-27B0CF79B911}"/>
              </a:ext>
            </a:extLst>
          </p:cNvPr>
          <p:cNvCxnSpPr>
            <a:cxnSpLocks/>
          </p:cNvCxnSpPr>
          <p:nvPr/>
        </p:nvCxnSpPr>
        <p:spPr>
          <a:xfrm flipV="1">
            <a:off x="25046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E31E732-CA30-E74D-A846-D596AD290515}"/>
              </a:ext>
            </a:extLst>
          </p:cNvPr>
          <p:cNvCxnSpPr>
            <a:cxnSpLocks/>
          </p:cNvCxnSpPr>
          <p:nvPr/>
        </p:nvCxnSpPr>
        <p:spPr>
          <a:xfrm flipV="1">
            <a:off x="26570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4E3DB7A-ED3D-6645-B0BA-F2FD0EC50F41}"/>
              </a:ext>
            </a:extLst>
          </p:cNvPr>
          <p:cNvCxnSpPr>
            <a:cxnSpLocks/>
          </p:cNvCxnSpPr>
          <p:nvPr/>
        </p:nvCxnSpPr>
        <p:spPr>
          <a:xfrm flipV="1">
            <a:off x="28094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0CAAC02-D9DB-BB48-9E7B-72D733D81EC0}"/>
              </a:ext>
            </a:extLst>
          </p:cNvPr>
          <p:cNvSpPr txBox="1"/>
          <p:nvPr/>
        </p:nvSpPr>
        <p:spPr>
          <a:xfrm>
            <a:off x="827882" y="1047943"/>
            <a:ext cx="1965603" cy="307777"/>
          </a:xfrm>
          <a:prstGeom prst="rect">
            <a:avLst/>
          </a:prstGeom>
          <a:noFill/>
        </p:spPr>
        <p:txBody>
          <a:bodyPr wrap="none" rtlCol="0">
            <a:spAutoFit/>
          </a:bodyPr>
          <a:lstStyle/>
          <a:p>
            <a:r>
              <a:rPr lang="en-US" b="1" dirty="0">
                <a:solidFill>
                  <a:srgbClr val="FF0000"/>
                </a:solidFill>
              </a:rPr>
              <a:t>Single stranded DNA</a:t>
            </a:r>
          </a:p>
        </p:txBody>
      </p:sp>
      <p:sp>
        <p:nvSpPr>
          <p:cNvPr id="52" name="Oval 51">
            <a:extLst>
              <a:ext uri="{FF2B5EF4-FFF2-40B4-BE49-F238E27FC236}">
                <a16:creationId xmlns:a16="http://schemas.microsoft.com/office/drawing/2014/main" id="{AAB1698D-E388-6745-B830-141EA7FCF285}"/>
              </a:ext>
            </a:extLst>
          </p:cNvPr>
          <p:cNvSpPr/>
          <p:nvPr/>
        </p:nvSpPr>
        <p:spPr>
          <a:xfrm>
            <a:off x="3131413" y="1240734"/>
            <a:ext cx="341243" cy="34124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636B0EF-AA36-EA41-9FAB-EF48A6A87C33}"/>
              </a:ext>
            </a:extLst>
          </p:cNvPr>
          <p:cNvSpPr txBox="1"/>
          <p:nvPr/>
        </p:nvSpPr>
        <p:spPr>
          <a:xfrm>
            <a:off x="3130988" y="927988"/>
            <a:ext cx="1207382" cy="307777"/>
          </a:xfrm>
          <a:prstGeom prst="rect">
            <a:avLst/>
          </a:prstGeom>
          <a:noFill/>
        </p:spPr>
        <p:txBody>
          <a:bodyPr wrap="none" rtlCol="0">
            <a:spAutoFit/>
          </a:bodyPr>
          <a:lstStyle/>
          <a:p>
            <a:r>
              <a:rPr lang="en-US" b="1" dirty="0">
                <a:solidFill>
                  <a:schemeClr val="accent4"/>
                </a:solidFill>
              </a:rPr>
              <a:t>Biotin Label</a:t>
            </a:r>
          </a:p>
        </p:txBody>
      </p:sp>
      <p:sp>
        <p:nvSpPr>
          <p:cNvPr id="56" name="Bent-Up Arrow 55">
            <a:extLst>
              <a:ext uri="{FF2B5EF4-FFF2-40B4-BE49-F238E27FC236}">
                <a16:creationId xmlns:a16="http://schemas.microsoft.com/office/drawing/2014/main" id="{A459C6FF-35D9-4142-BBBB-0F58283155C4}"/>
              </a:ext>
            </a:extLst>
          </p:cNvPr>
          <p:cNvSpPr/>
          <p:nvPr/>
        </p:nvSpPr>
        <p:spPr>
          <a:xfrm rot="10800000" flipH="1">
            <a:off x="3631765" y="1358811"/>
            <a:ext cx="630485" cy="58972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0DD43C8-B88B-394A-AEFB-273DF29DAE31}"/>
              </a:ext>
            </a:extLst>
          </p:cNvPr>
          <p:cNvSpPr txBox="1"/>
          <p:nvPr/>
        </p:nvSpPr>
        <p:spPr>
          <a:xfrm>
            <a:off x="4281830" y="1407697"/>
            <a:ext cx="1595309" cy="400110"/>
          </a:xfrm>
          <a:prstGeom prst="rect">
            <a:avLst/>
          </a:prstGeom>
          <a:noFill/>
        </p:spPr>
        <p:txBody>
          <a:bodyPr wrap="none" rtlCol="0">
            <a:spAutoFit/>
          </a:bodyPr>
          <a:lstStyle/>
          <a:p>
            <a:r>
              <a:rPr lang="en-US" sz="2000" b="1" dirty="0"/>
              <a:t>Hybridize…</a:t>
            </a:r>
          </a:p>
        </p:txBody>
      </p:sp>
      <p:cxnSp>
        <p:nvCxnSpPr>
          <p:cNvPr id="54" name="Straight Connector 53">
            <a:extLst>
              <a:ext uri="{FF2B5EF4-FFF2-40B4-BE49-F238E27FC236}">
                <a16:creationId xmlns:a16="http://schemas.microsoft.com/office/drawing/2014/main" id="{4CB5ECE8-C784-6442-9A6E-6AA0D4EC5870}"/>
              </a:ext>
            </a:extLst>
          </p:cNvPr>
          <p:cNvCxnSpPr/>
          <p:nvPr/>
        </p:nvCxnSpPr>
        <p:spPr>
          <a:xfrm>
            <a:off x="2435676" y="4274752"/>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CA4888-3E6A-0147-9168-A5B6C677BD5F}"/>
              </a:ext>
            </a:extLst>
          </p:cNvPr>
          <p:cNvCxnSpPr/>
          <p:nvPr/>
        </p:nvCxnSpPr>
        <p:spPr>
          <a:xfrm>
            <a:off x="2435676" y="4625935"/>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CEDC89-6F28-0041-BD43-799351C1220B}"/>
              </a:ext>
            </a:extLst>
          </p:cNvPr>
          <p:cNvCxnSpPr>
            <a:cxnSpLocks/>
          </p:cNvCxnSpPr>
          <p:nvPr/>
        </p:nvCxnSpPr>
        <p:spPr>
          <a:xfrm flipV="1">
            <a:off x="2786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4D9ED6-1E2A-D640-BE1E-03E1C8A25DCE}"/>
              </a:ext>
            </a:extLst>
          </p:cNvPr>
          <p:cNvCxnSpPr>
            <a:cxnSpLocks/>
          </p:cNvCxnSpPr>
          <p:nvPr/>
        </p:nvCxnSpPr>
        <p:spPr>
          <a:xfrm flipV="1">
            <a:off x="2939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E07961-B110-7A4D-B972-458165265B2D}"/>
              </a:ext>
            </a:extLst>
          </p:cNvPr>
          <p:cNvCxnSpPr>
            <a:cxnSpLocks/>
          </p:cNvCxnSpPr>
          <p:nvPr/>
        </p:nvCxnSpPr>
        <p:spPr>
          <a:xfrm flipV="1">
            <a:off x="3091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5EBB11-7821-FD4C-A35F-70B8E155DE8A}"/>
              </a:ext>
            </a:extLst>
          </p:cNvPr>
          <p:cNvCxnSpPr>
            <a:cxnSpLocks/>
          </p:cNvCxnSpPr>
          <p:nvPr/>
        </p:nvCxnSpPr>
        <p:spPr>
          <a:xfrm flipV="1">
            <a:off x="3244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47B82EC-0EB0-F045-BD37-D266F0A3335D}"/>
              </a:ext>
            </a:extLst>
          </p:cNvPr>
          <p:cNvCxnSpPr>
            <a:cxnSpLocks/>
          </p:cNvCxnSpPr>
          <p:nvPr/>
        </p:nvCxnSpPr>
        <p:spPr>
          <a:xfrm flipV="1">
            <a:off x="3396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6D862F-2803-3E45-BE6F-E807E3AC9082}"/>
              </a:ext>
            </a:extLst>
          </p:cNvPr>
          <p:cNvCxnSpPr>
            <a:cxnSpLocks/>
          </p:cNvCxnSpPr>
          <p:nvPr/>
        </p:nvCxnSpPr>
        <p:spPr>
          <a:xfrm flipV="1">
            <a:off x="3548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7901AB-7FA9-C54F-B57F-6F507C63449C}"/>
              </a:ext>
            </a:extLst>
          </p:cNvPr>
          <p:cNvCxnSpPr>
            <a:cxnSpLocks/>
          </p:cNvCxnSpPr>
          <p:nvPr/>
        </p:nvCxnSpPr>
        <p:spPr>
          <a:xfrm flipV="1">
            <a:off x="3701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5F9B630-8E62-1E44-B6A2-4A1DCBF26BA1}"/>
              </a:ext>
            </a:extLst>
          </p:cNvPr>
          <p:cNvCxnSpPr>
            <a:cxnSpLocks/>
          </p:cNvCxnSpPr>
          <p:nvPr/>
        </p:nvCxnSpPr>
        <p:spPr>
          <a:xfrm flipV="1">
            <a:off x="3853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83CB60-6B64-1847-872F-A3801D771D15}"/>
              </a:ext>
            </a:extLst>
          </p:cNvPr>
          <p:cNvCxnSpPr>
            <a:cxnSpLocks/>
          </p:cNvCxnSpPr>
          <p:nvPr/>
        </p:nvCxnSpPr>
        <p:spPr>
          <a:xfrm flipV="1">
            <a:off x="4006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F0C67B-9297-B34A-B95A-06B0BB7BF09B}"/>
              </a:ext>
            </a:extLst>
          </p:cNvPr>
          <p:cNvCxnSpPr>
            <a:cxnSpLocks/>
          </p:cNvCxnSpPr>
          <p:nvPr/>
        </p:nvCxnSpPr>
        <p:spPr>
          <a:xfrm flipV="1">
            <a:off x="4158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4A3D415-D0A0-3746-9040-B3A750D914F8}"/>
              </a:ext>
            </a:extLst>
          </p:cNvPr>
          <p:cNvCxnSpPr>
            <a:cxnSpLocks/>
          </p:cNvCxnSpPr>
          <p:nvPr/>
        </p:nvCxnSpPr>
        <p:spPr>
          <a:xfrm flipV="1">
            <a:off x="4310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8F23D74-4DAF-7E42-A6DE-C871BA70DEEA}"/>
              </a:ext>
            </a:extLst>
          </p:cNvPr>
          <p:cNvCxnSpPr>
            <a:cxnSpLocks/>
          </p:cNvCxnSpPr>
          <p:nvPr/>
        </p:nvCxnSpPr>
        <p:spPr>
          <a:xfrm flipV="1">
            <a:off x="4463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B0CD229-3505-E348-B5F0-38AE13B8F076}"/>
              </a:ext>
            </a:extLst>
          </p:cNvPr>
          <p:cNvCxnSpPr>
            <a:cxnSpLocks/>
          </p:cNvCxnSpPr>
          <p:nvPr/>
        </p:nvCxnSpPr>
        <p:spPr>
          <a:xfrm flipV="1">
            <a:off x="4615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F39C01-A8D9-4C4B-A2A7-185D14F522CD}"/>
              </a:ext>
            </a:extLst>
          </p:cNvPr>
          <p:cNvCxnSpPr>
            <a:cxnSpLocks/>
          </p:cNvCxnSpPr>
          <p:nvPr/>
        </p:nvCxnSpPr>
        <p:spPr>
          <a:xfrm flipV="1">
            <a:off x="4768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29A6C8-B39A-EB4A-863E-45A65CAC2956}"/>
              </a:ext>
            </a:extLst>
          </p:cNvPr>
          <p:cNvCxnSpPr>
            <a:cxnSpLocks/>
          </p:cNvCxnSpPr>
          <p:nvPr/>
        </p:nvCxnSpPr>
        <p:spPr>
          <a:xfrm flipV="1">
            <a:off x="4920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64399CA-4FE0-2E4B-8FBE-D663160F334E}"/>
              </a:ext>
            </a:extLst>
          </p:cNvPr>
          <p:cNvCxnSpPr>
            <a:cxnSpLocks/>
          </p:cNvCxnSpPr>
          <p:nvPr/>
        </p:nvCxnSpPr>
        <p:spPr>
          <a:xfrm flipV="1">
            <a:off x="5072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00B68A-5889-BF45-B9D8-8580485BC94A}"/>
              </a:ext>
            </a:extLst>
          </p:cNvPr>
          <p:cNvCxnSpPr>
            <a:cxnSpLocks/>
          </p:cNvCxnSpPr>
          <p:nvPr/>
        </p:nvCxnSpPr>
        <p:spPr>
          <a:xfrm flipV="1">
            <a:off x="5225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49F0533-8963-324F-AF79-D560227A0275}"/>
              </a:ext>
            </a:extLst>
          </p:cNvPr>
          <p:cNvCxnSpPr>
            <a:cxnSpLocks/>
          </p:cNvCxnSpPr>
          <p:nvPr/>
        </p:nvCxnSpPr>
        <p:spPr>
          <a:xfrm flipV="1">
            <a:off x="5377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E2C5DB2-9AB1-024C-957F-FA11D36390E8}"/>
              </a:ext>
            </a:extLst>
          </p:cNvPr>
          <p:cNvCxnSpPr>
            <a:cxnSpLocks/>
          </p:cNvCxnSpPr>
          <p:nvPr/>
        </p:nvCxnSpPr>
        <p:spPr>
          <a:xfrm flipV="1">
            <a:off x="5530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CCFD0B3-6310-DC42-BBA3-2ABA38AB1F4D}"/>
              </a:ext>
            </a:extLst>
          </p:cNvPr>
          <p:cNvCxnSpPr>
            <a:cxnSpLocks/>
          </p:cNvCxnSpPr>
          <p:nvPr/>
        </p:nvCxnSpPr>
        <p:spPr>
          <a:xfrm flipV="1">
            <a:off x="5682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F947B8-B6FD-8F4E-A0B5-3BF30C9759D2}"/>
              </a:ext>
            </a:extLst>
          </p:cNvPr>
          <p:cNvCxnSpPr>
            <a:cxnSpLocks/>
          </p:cNvCxnSpPr>
          <p:nvPr/>
        </p:nvCxnSpPr>
        <p:spPr>
          <a:xfrm flipV="1">
            <a:off x="5834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C8D76FE-96F9-2A41-B447-0C0765B2793F}"/>
              </a:ext>
            </a:extLst>
          </p:cNvPr>
          <p:cNvCxnSpPr>
            <a:cxnSpLocks/>
          </p:cNvCxnSpPr>
          <p:nvPr/>
        </p:nvCxnSpPr>
        <p:spPr>
          <a:xfrm flipV="1">
            <a:off x="5987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0659034-E2B6-344E-A7ED-042582F39706}"/>
              </a:ext>
            </a:extLst>
          </p:cNvPr>
          <p:cNvCxnSpPr>
            <a:cxnSpLocks/>
          </p:cNvCxnSpPr>
          <p:nvPr/>
        </p:nvCxnSpPr>
        <p:spPr>
          <a:xfrm flipV="1">
            <a:off x="6139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4D727D6-A836-5346-8AE1-BE2300A55104}"/>
              </a:ext>
            </a:extLst>
          </p:cNvPr>
          <p:cNvCxnSpPr>
            <a:cxnSpLocks/>
          </p:cNvCxnSpPr>
          <p:nvPr/>
        </p:nvCxnSpPr>
        <p:spPr>
          <a:xfrm flipV="1">
            <a:off x="6292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3E74071-B763-6E42-B9EF-972CFDAF8327}"/>
              </a:ext>
            </a:extLst>
          </p:cNvPr>
          <p:cNvCxnSpPr>
            <a:cxnSpLocks/>
          </p:cNvCxnSpPr>
          <p:nvPr/>
        </p:nvCxnSpPr>
        <p:spPr>
          <a:xfrm flipV="1">
            <a:off x="6444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733D915-03BA-984C-B03C-CFE65BD0BA38}"/>
              </a:ext>
            </a:extLst>
          </p:cNvPr>
          <p:cNvCxnSpPr>
            <a:cxnSpLocks/>
          </p:cNvCxnSpPr>
          <p:nvPr/>
        </p:nvCxnSpPr>
        <p:spPr>
          <a:xfrm flipV="1">
            <a:off x="6596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72E6D9E-6F8C-8F48-BAD6-08168DAD3B06}"/>
              </a:ext>
            </a:extLst>
          </p:cNvPr>
          <p:cNvCxnSpPr>
            <a:cxnSpLocks/>
          </p:cNvCxnSpPr>
          <p:nvPr/>
        </p:nvCxnSpPr>
        <p:spPr>
          <a:xfrm flipV="1">
            <a:off x="6749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522DD2-73E9-4042-ACE9-201C00050460}"/>
              </a:ext>
            </a:extLst>
          </p:cNvPr>
          <p:cNvCxnSpPr>
            <a:cxnSpLocks/>
          </p:cNvCxnSpPr>
          <p:nvPr/>
        </p:nvCxnSpPr>
        <p:spPr>
          <a:xfrm flipV="1">
            <a:off x="6901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9EB34F5-E23E-014D-B437-84C903422E60}"/>
              </a:ext>
            </a:extLst>
          </p:cNvPr>
          <p:cNvCxnSpPr>
            <a:cxnSpLocks/>
          </p:cNvCxnSpPr>
          <p:nvPr/>
        </p:nvCxnSpPr>
        <p:spPr>
          <a:xfrm flipV="1">
            <a:off x="7054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CE1AFB-F564-7242-9CA8-E3255CBEF05D}"/>
              </a:ext>
            </a:extLst>
          </p:cNvPr>
          <p:cNvCxnSpPr>
            <a:cxnSpLocks/>
          </p:cNvCxnSpPr>
          <p:nvPr/>
        </p:nvCxnSpPr>
        <p:spPr>
          <a:xfrm flipV="1">
            <a:off x="7206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261494-52AB-C945-8A46-C971A6D7F06C}"/>
              </a:ext>
            </a:extLst>
          </p:cNvPr>
          <p:cNvCxnSpPr>
            <a:cxnSpLocks/>
          </p:cNvCxnSpPr>
          <p:nvPr/>
        </p:nvCxnSpPr>
        <p:spPr>
          <a:xfrm flipV="1">
            <a:off x="7358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6CB7811B-03FD-254A-9C7F-8EC66FC3E826}"/>
              </a:ext>
            </a:extLst>
          </p:cNvPr>
          <p:cNvSpPr txBox="1"/>
          <p:nvPr/>
        </p:nvSpPr>
        <p:spPr>
          <a:xfrm>
            <a:off x="588536" y="4250289"/>
            <a:ext cx="1909497" cy="400110"/>
          </a:xfrm>
          <a:prstGeom prst="rect">
            <a:avLst/>
          </a:prstGeom>
          <a:noFill/>
        </p:spPr>
        <p:txBody>
          <a:bodyPr wrap="none" rtlCol="0">
            <a:spAutoFit/>
          </a:bodyPr>
          <a:lstStyle/>
          <a:p>
            <a:r>
              <a:rPr lang="en-US" sz="2000" b="1" dirty="0"/>
              <a:t>Genomic DNA</a:t>
            </a:r>
          </a:p>
        </p:txBody>
      </p:sp>
      <p:cxnSp>
        <p:nvCxnSpPr>
          <p:cNvPr id="90" name="Straight Connector 89">
            <a:extLst>
              <a:ext uri="{FF2B5EF4-FFF2-40B4-BE49-F238E27FC236}">
                <a16:creationId xmlns:a16="http://schemas.microsoft.com/office/drawing/2014/main" id="{2838E616-3ACA-9E4A-A3EE-E2ECE0EB02BA}"/>
              </a:ext>
            </a:extLst>
          </p:cNvPr>
          <p:cNvCxnSpPr>
            <a:cxnSpLocks/>
          </p:cNvCxnSpPr>
          <p:nvPr/>
        </p:nvCxnSpPr>
        <p:spPr>
          <a:xfrm>
            <a:off x="3199022" y="4274752"/>
            <a:ext cx="13252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9C1E7B-6EE2-EA4D-AE13-D66BB056FEC2}"/>
              </a:ext>
            </a:extLst>
          </p:cNvPr>
          <p:cNvCxnSpPr>
            <a:cxnSpLocks/>
          </p:cNvCxnSpPr>
          <p:nvPr/>
        </p:nvCxnSpPr>
        <p:spPr>
          <a:xfrm flipV="1">
            <a:off x="35502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698FA30-F85B-3A44-A290-AA317BAB9ADF}"/>
              </a:ext>
            </a:extLst>
          </p:cNvPr>
          <p:cNvCxnSpPr>
            <a:cxnSpLocks/>
          </p:cNvCxnSpPr>
          <p:nvPr/>
        </p:nvCxnSpPr>
        <p:spPr>
          <a:xfrm flipV="1">
            <a:off x="37026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0C6944-EF94-2243-8C53-C13BD13563BD}"/>
              </a:ext>
            </a:extLst>
          </p:cNvPr>
          <p:cNvCxnSpPr>
            <a:cxnSpLocks/>
          </p:cNvCxnSpPr>
          <p:nvPr/>
        </p:nvCxnSpPr>
        <p:spPr>
          <a:xfrm flipV="1">
            <a:off x="38550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D8198D1-9C4F-2A48-9CEA-E2F0A036D179}"/>
              </a:ext>
            </a:extLst>
          </p:cNvPr>
          <p:cNvCxnSpPr>
            <a:cxnSpLocks/>
          </p:cNvCxnSpPr>
          <p:nvPr/>
        </p:nvCxnSpPr>
        <p:spPr>
          <a:xfrm flipV="1">
            <a:off x="40074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C7B364E-E067-3540-BB8E-A0FD3E9DCC6D}"/>
              </a:ext>
            </a:extLst>
          </p:cNvPr>
          <p:cNvCxnSpPr>
            <a:cxnSpLocks/>
          </p:cNvCxnSpPr>
          <p:nvPr/>
        </p:nvCxnSpPr>
        <p:spPr>
          <a:xfrm flipV="1">
            <a:off x="41598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CE174156-0DD4-024C-BA1A-D6086ED6DFC9}"/>
              </a:ext>
            </a:extLst>
          </p:cNvPr>
          <p:cNvSpPr txBox="1"/>
          <p:nvPr/>
        </p:nvSpPr>
        <p:spPr>
          <a:xfrm>
            <a:off x="2178226" y="3911339"/>
            <a:ext cx="1965603" cy="307777"/>
          </a:xfrm>
          <a:prstGeom prst="rect">
            <a:avLst/>
          </a:prstGeom>
          <a:noFill/>
        </p:spPr>
        <p:txBody>
          <a:bodyPr wrap="none" rtlCol="0">
            <a:spAutoFit/>
          </a:bodyPr>
          <a:lstStyle/>
          <a:p>
            <a:r>
              <a:rPr lang="en-US" b="1" dirty="0">
                <a:solidFill>
                  <a:srgbClr val="FF0000"/>
                </a:solidFill>
              </a:rPr>
              <a:t>Single stranded DNA</a:t>
            </a:r>
          </a:p>
        </p:txBody>
      </p:sp>
      <p:sp>
        <p:nvSpPr>
          <p:cNvPr id="97" name="Oval 96">
            <a:extLst>
              <a:ext uri="{FF2B5EF4-FFF2-40B4-BE49-F238E27FC236}">
                <a16:creationId xmlns:a16="http://schemas.microsoft.com/office/drawing/2014/main" id="{4BEE5229-EA1A-4748-874F-642DF868F51C}"/>
              </a:ext>
            </a:extLst>
          </p:cNvPr>
          <p:cNvSpPr/>
          <p:nvPr/>
        </p:nvSpPr>
        <p:spPr>
          <a:xfrm>
            <a:off x="4481757" y="4104130"/>
            <a:ext cx="341243" cy="34124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29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Fiber FISH</a:t>
            </a:r>
            <a:endParaRPr/>
          </a:p>
        </p:txBody>
      </p:sp>
      <p:cxnSp>
        <p:nvCxnSpPr>
          <p:cNvPr id="3" name="Straight Connector 2">
            <a:extLst>
              <a:ext uri="{FF2B5EF4-FFF2-40B4-BE49-F238E27FC236}">
                <a16:creationId xmlns:a16="http://schemas.microsoft.com/office/drawing/2014/main" id="{9AC9863C-B050-A64D-B894-C728EFE84CDA}"/>
              </a:ext>
            </a:extLst>
          </p:cNvPr>
          <p:cNvCxnSpPr/>
          <p:nvPr/>
        </p:nvCxnSpPr>
        <p:spPr>
          <a:xfrm>
            <a:off x="2442303" y="2134526"/>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19F45BB-9221-8042-90CF-CB2B52C2A2B6}"/>
              </a:ext>
            </a:extLst>
          </p:cNvPr>
          <p:cNvCxnSpPr/>
          <p:nvPr/>
        </p:nvCxnSpPr>
        <p:spPr>
          <a:xfrm>
            <a:off x="2442303" y="2485709"/>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DE9CF-F428-2E47-90FC-C8CC2752DFBD}"/>
              </a:ext>
            </a:extLst>
          </p:cNvPr>
          <p:cNvCxnSpPr>
            <a:cxnSpLocks/>
          </p:cNvCxnSpPr>
          <p:nvPr/>
        </p:nvCxnSpPr>
        <p:spPr>
          <a:xfrm flipV="1">
            <a:off x="2793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E5478B-A0D3-BA45-B43A-3869103F4B5B}"/>
              </a:ext>
            </a:extLst>
          </p:cNvPr>
          <p:cNvCxnSpPr>
            <a:cxnSpLocks/>
          </p:cNvCxnSpPr>
          <p:nvPr/>
        </p:nvCxnSpPr>
        <p:spPr>
          <a:xfrm flipV="1">
            <a:off x="2945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400D21-C0E6-034D-9A26-7DEE33506B54}"/>
              </a:ext>
            </a:extLst>
          </p:cNvPr>
          <p:cNvCxnSpPr>
            <a:cxnSpLocks/>
          </p:cNvCxnSpPr>
          <p:nvPr/>
        </p:nvCxnSpPr>
        <p:spPr>
          <a:xfrm flipV="1">
            <a:off x="3098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969015-CD67-8D42-8E11-9BBD866D472E}"/>
              </a:ext>
            </a:extLst>
          </p:cNvPr>
          <p:cNvCxnSpPr>
            <a:cxnSpLocks/>
          </p:cNvCxnSpPr>
          <p:nvPr/>
        </p:nvCxnSpPr>
        <p:spPr>
          <a:xfrm flipV="1">
            <a:off x="3250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B36591-2034-6946-B890-A6463AE1B846}"/>
              </a:ext>
            </a:extLst>
          </p:cNvPr>
          <p:cNvCxnSpPr>
            <a:cxnSpLocks/>
          </p:cNvCxnSpPr>
          <p:nvPr/>
        </p:nvCxnSpPr>
        <p:spPr>
          <a:xfrm flipV="1">
            <a:off x="3403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21A505-781C-A446-8FF7-F96D1BB60620}"/>
              </a:ext>
            </a:extLst>
          </p:cNvPr>
          <p:cNvCxnSpPr>
            <a:cxnSpLocks/>
          </p:cNvCxnSpPr>
          <p:nvPr/>
        </p:nvCxnSpPr>
        <p:spPr>
          <a:xfrm flipV="1">
            <a:off x="3555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47B2-5F48-1641-A663-81C397E9E771}"/>
              </a:ext>
            </a:extLst>
          </p:cNvPr>
          <p:cNvCxnSpPr>
            <a:cxnSpLocks/>
          </p:cNvCxnSpPr>
          <p:nvPr/>
        </p:nvCxnSpPr>
        <p:spPr>
          <a:xfrm flipV="1">
            <a:off x="3707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8697F1-EEC6-074E-A546-BFF4F0F510E0}"/>
              </a:ext>
            </a:extLst>
          </p:cNvPr>
          <p:cNvCxnSpPr>
            <a:cxnSpLocks/>
          </p:cNvCxnSpPr>
          <p:nvPr/>
        </p:nvCxnSpPr>
        <p:spPr>
          <a:xfrm flipV="1">
            <a:off x="3860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17998-467A-BC41-97C1-F74EFF1C2160}"/>
              </a:ext>
            </a:extLst>
          </p:cNvPr>
          <p:cNvCxnSpPr>
            <a:cxnSpLocks/>
          </p:cNvCxnSpPr>
          <p:nvPr/>
        </p:nvCxnSpPr>
        <p:spPr>
          <a:xfrm flipV="1">
            <a:off x="4012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79D8C1-2CE0-A049-A964-4437972CE36D}"/>
              </a:ext>
            </a:extLst>
          </p:cNvPr>
          <p:cNvCxnSpPr>
            <a:cxnSpLocks/>
          </p:cNvCxnSpPr>
          <p:nvPr/>
        </p:nvCxnSpPr>
        <p:spPr>
          <a:xfrm flipV="1">
            <a:off x="4165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033DAD-2B07-F342-B605-91FB86D7A081}"/>
              </a:ext>
            </a:extLst>
          </p:cNvPr>
          <p:cNvCxnSpPr>
            <a:cxnSpLocks/>
          </p:cNvCxnSpPr>
          <p:nvPr/>
        </p:nvCxnSpPr>
        <p:spPr>
          <a:xfrm flipV="1">
            <a:off x="4317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BD97A1-2F16-FE4B-AD38-AE906E342838}"/>
              </a:ext>
            </a:extLst>
          </p:cNvPr>
          <p:cNvCxnSpPr>
            <a:cxnSpLocks/>
          </p:cNvCxnSpPr>
          <p:nvPr/>
        </p:nvCxnSpPr>
        <p:spPr>
          <a:xfrm flipV="1">
            <a:off x="4469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DEC7723-40AA-C040-BA2D-997A3C9BA5A1}"/>
              </a:ext>
            </a:extLst>
          </p:cNvPr>
          <p:cNvCxnSpPr>
            <a:cxnSpLocks/>
          </p:cNvCxnSpPr>
          <p:nvPr/>
        </p:nvCxnSpPr>
        <p:spPr>
          <a:xfrm flipV="1">
            <a:off x="4622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62E52D8-1C90-4141-A811-6E45E5D1A359}"/>
              </a:ext>
            </a:extLst>
          </p:cNvPr>
          <p:cNvCxnSpPr>
            <a:cxnSpLocks/>
          </p:cNvCxnSpPr>
          <p:nvPr/>
        </p:nvCxnSpPr>
        <p:spPr>
          <a:xfrm flipV="1">
            <a:off x="4774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A20FA2-8F62-6D43-B5BD-4E6F761FB163}"/>
              </a:ext>
            </a:extLst>
          </p:cNvPr>
          <p:cNvCxnSpPr>
            <a:cxnSpLocks/>
          </p:cNvCxnSpPr>
          <p:nvPr/>
        </p:nvCxnSpPr>
        <p:spPr>
          <a:xfrm flipV="1">
            <a:off x="4927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8986AD-D44B-BC44-AB03-AF4A361154E7}"/>
              </a:ext>
            </a:extLst>
          </p:cNvPr>
          <p:cNvCxnSpPr>
            <a:cxnSpLocks/>
          </p:cNvCxnSpPr>
          <p:nvPr/>
        </p:nvCxnSpPr>
        <p:spPr>
          <a:xfrm flipV="1">
            <a:off x="5079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B679FE-7B43-994A-BB17-811FFE6D6D3B}"/>
              </a:ext>
            </a:extLst>
          </p:cNvPr>
          <p:cNvCxnSpPr>
            <a:cxnSpLocks/>
          </p:cNvCxnSpPr>
          <p:nvPr/>
        </p:nvCxnSpPr>
        <p:spPr>
          <a:xfrm flipV="1">
            <a:off x="5231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64CFFF-B6EF-564F-AFDE-7024E75B10D3}"/>
              </a:ext>
            </a:extLst>
          </p:cNvPr>
          <p:cNvCxnSpPr>
            <a:cxnSpLocks/>
          </p:cNvCxnSpPr>
          <p:nvPr/>
        </p:nvCxnSpPr>
        <p:spPr>
          <a:xfrm flipV="1">
            <a:off x="5384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1FFDB-45AF-E941-8B11-CA025A56CFEB}"/>
              </a:ext>
            </a:extLst>
          </p:cNvPr>
          <p:cNvCxnSpPr>
            <a:cxnSpLocks/>
          </p:cNvCxnSpPr>
          <p:nvPr/>
        </p:nvCxnSpPr>
        <p:spPr>
          <a:xfrm flipV="1">
            <a:off x="5536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B55622-0845-9049-A05F-8BD598CEE7CD}"/>
              </a:ext>
            </a:extLst>
          </p:cNvPr>
          <p:cNvCxnSpPr>
            <a:cxnSpLocks/>
          </p:cNvCxnSpPr>
          <p:nvPr/>
        </p:nvCxnSpPr>
        <p:spPr>
          <a:xfrm flipV="1">
            <a:off x="5689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8FEBC8-0425-8545-ABB4-9B701AB10789}"/>
              </a:ext>
            </a:extLst>
          </p:cNvPr>
          <p:cNvCxnSpPr>
            <a:cxnSpLocks/>
          </p:cNvCxnSpPr>
          <p:nvPr/>
        </p:nvCxnSpPr>
        <p:spPr>
          <a:xfrm flipV="1">
            <a:off x="5841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5208610-3B7F-C344-A6A1-DC1F50F574FE}"/>
              </a:ext>
            </a:extLst>
          </p:cNvPr>
          <p:cNvCxnSpPr>
            <a:cxnSpLocks/>
          </p:cNvCxnSpPr>
          <p:nvPr/>
        </p:nvCxnSpPr>
        <p:spPr>
          <a:xfrm flipV="1">
            <a:off x="5993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E9B034-3A4E-E547-A2B8-69093F8ADDAA}"/>
              </a:ext>
            </a:extLst>
          </p:cNvPr>
          <p:cNvCxnSpPr>
            <a:cxnSpLocks/>
          </p:cNvCxnSpPr>
          <p:nvPr/>
        </p:nvCxnSpPr>
        <p:spPr>
          <a:xfrm flipV="1">
            <a:off x="6146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4BE91B-3C9F-AC40-9E77-7A68A9915C10}"/>
              </a:ext>
            </a:extLst>
          </p:cNvPr>
          <p:cNvCxnSpPr>
            <a:cxnSpLocks/>
          </p:cNvCxnSpPr>
          <p:nvPr/>
        </p:nvCxnSpPr>
        <p:spPr>
          <a:xfrm flipV="1">
            <a:off x="6298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7645B6-A678-8F42-8FD4-55B733DDC9BB}"/>
              </a:ext>
            </a:extLst>
          </p:cNvPr>
          <p:cNvCxnSpPr>
            <a:cxnSpLocks/>
          </p:cNvCxnSpPr>
          <p:nvPr/>
        </p:nvCxnSpPr>
        <p:spPr>
          <a:xfrm flipV="1">
            <a:off x="6451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4E724D-D3B3-F74A-993B-CB101E594665}"/>
              </a:ext>
            </a:extLst>
          </p:cNvPr>
          <p:cNvCxnSpPr>
            <a:cxnSpLocks/>
          </p:cNvCxnSpPr>
          <p:nvPr/>
        </p:nvCxnSpPr>
        <p:spPr>
          <a:xfrm flipV="1">
            <a:off x="6603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614F33-812E-B14A-8CE1-8C8804437AEE}"/>
              </a:ext>
            </a:extLst>
          </p:cNvPr>
          <p:cNvCxnSpPr>
            <a:cxnSpLocks/>
          </p:cNvCxnSpPr>
          <p:nvPr/>
        </p:nvCxnSpPr>
        <p:spPr>
          <a:xfrm flipV="1">
            <a:off x="6755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79351B-A199-CD46-BE52-A8F75807C647}"/>
              </a:ext>
            </a:extLst>
          </p:cNvPr>
          <p:cNvCxnSpPr>
            <a:cxnSpLocks/>
          </p:cNvCxnSpPr>
          <p:nvPr/>
        </p:nvCxnSpPr>
        <p:spPr>
          <a:xfrm flipV="1">
            <a:off x="6908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7D7042-AC5D-D54C-AEA1-89EC025AA613}"/>
              </a:ext>
            </a:extLst>
          </p:cNvPr>
          <p:cNvCxnSpPr>
            <a:cxnSpLocks/>
          </p:cNvCxnSpPr>
          <p:nvPr/>
        </p:nvCxnSpPr>
        <p:spPr>
          <a:xfrm flipV="1">
            <a:off x="7060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8955FC8-584B-024C-8F99-E9766545429D}"/>
              </a:ext>
            </a:extLst>
          </p:cNvPr>
          <p:cNvCxnSpPr>
            <a:cxnSpLocks/>
          </p:cNvCxnSpPr>
          <p:nvPr/>
        </p:nvCxnSpPr>
        <p:spPr>
          <a:xfrm flipV="1">
            <a:off x="7213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C762A-BE83-B942-B64F-453F7DBB6265}"/>
              </a:ext>
            </a:extLst>
          </p:cNvPr>
          <p:cNvCxnSpPr>
            <a:cxnSpLocks/>
          </p:cNvCxnSpPr>
          <p:nvPr/>
        </p:nvCxnSpPr>
        <p:spPr>
          <a:xfrm flipV="1">
            <a:off x="7365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FC461A-77F7-C748-95E4-C0D85213C727}"/>
              </a:ext>
            </a:extLst>
          </p:cNvPr>
          <p:cNvSpPr txBox="1"/>
          <p:nvPr/>
        </p:nvSpPr>
        <p:spPr>
          <a:xfrm>
            <a:off x="595163" y="2110063"/>
            <a:ext cx="1909497" cy="400110"/>
          </a:xfrm>
          <a:prstGeom prst="rect">
            <a:avLst/>
          </a:prstGeom>
          <a:noFill/>
        </p:spPr>
        <p:txBody>
          <a:bodyPr wrap="none" rtlCol="0">
            <a:spAutoFit/>
          </a:bodyPr>
          <a:lstStyle/>
          <a:p>
            <a:r>
              <a:rPr lang="en-US" sz="2000" b="1" dirty="0"/>
              <a:t>Genomic DNA</a:t>
            </a:r>
          </a:p>
        </p:txBody>
      </p:sp>
      <p:cxnSp>
        <p:nvCxnSpPr>
          <p:cNvPr id="46" name="Straight Connector 45">
            <a:extLst>
              <a:ext uri="{FF2B5EF4-FFF2-40B4-BE49-F238E27FC236}">
                <a16:creationId xmlns:a16="http://schemas.microsoft.com/office/drawing/2014/main" id="{BCB9E58D-D559-BE47-BD0B-89B75F439C51}"/>
              </a:ext>
            </a:extLst>
          </p:cNvPr>
          <p:cNvCxnSpPr>
            <a:cxnSpLocks/>
          </p:cNvCxnSpPr>
          <p:nvPr/>
        </p:nvCxnSpPr>
        <p:spPr>
          <a:xfrm>
            <a:off x="1848678" y="1411356"/>
            <a:ext cx="13252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13CF57-1B3B-A647-9933-738EC6A2C113}"/>
              </a:ext>
            </a:extLst>
          </p:cNvPr>
          <p:cNvCxnSpPr>
            <a:cxnSpLocks/>
          </p:cNvCxnSpPr>
          <p:nvPr/>
        </p:nvCxnSpPr>
        <p:spPr>
          <a:xfrm flipV="1">
            <a:off x="21998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B2215A-0942-554C-89AE-8543C91C0AEC}"/>
              </a:ext>
            </a:extLst>
          </p:cNvPr>
          <p:cNvCxnSpPr>
            <a:cxnSpLocks/>
          </p:cNvCxnSpPr>
          <p:nvPr/>
        </p:nvCxnSpPr>
        <p:spPr>
          <a:xfrm flipV="1">
            <a:off x="23522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16CF6C-51D9-9840-806F-27B0CF79B911}"/>
              </a:ext>
            </a:extLst>
          </p:cNvPr>
          <p:cNvCxnSpPr>
            <a:cxnSpLocks/>
          </p:cNvCxnSpPr>
          <p:nvPr/>
        </p:nvCxnSpPr>
        <p:spPr>
          <a:xfrm flipV="1">
            <a:off x="25046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E31E732-CA30-E74D-A846-D596AD290515}"/>
              </a:ext>
            </a:extLst>
          </p:cNvPr>
          <p:cNvCxnSpPr>
            <a:cxnSpLocks/>
          </p:cNvCxnSpPr>
          <p:nvPr/>
        </p:nvCxnSpPr>
        <p:spPr>
          <a:xfrm flipV="1">
            <a:off x="26570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4E3DB7A-ED3D-6645-B0BA-F2FD0EC50F41}"/>
              </a:ext>
            </a:extLst>
          </p:cNvPr>
          <p:cNvCxnSpPr>
            <a:cxnSpLocks/>
          </p:cNvCxnSpPr>
          <p:nvPr/>
        </p:nvCxnSpPr>
        <p:spPr>
          <a:xfrm flipV="1">
            <a:off x="28094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0CAAC02-D9DB-BB48-9E7B-72D733D81EC0}"/>
              </a:ext>
            </a:extLst>
          </p:cNvPr>
          <p:cNvSpPr txBox="1"/>
          <p:nvPr/>
        </p:nvSpPr>
        <p:spPr>
          <a:xfrm>
            <a:off x="827882" y="1047943"/>
            <a:ext cx="1965603" cy="307777"/>
          </a:xfrm>
          <a:prstGeom prst="rect">
            <a:avLst/>
          </a:prstGeom>
          <a:noFill/>
        </p:spPr>
        <p:txBody>
          <a:bodyPr wrap="none" rtlCol="0">
            <a:spAutoFit/>
          </a:bodyPr>
          <a:lstStyle/>
          <a:p>
            <a:r>
              <a:rPr lang="en-US" b="1" dirty="0">
                <a:solidFill>
                  <a:srgbClr val="FF0000"/>
                </a:solidFill>
              </a:rPr>
              <a:t>Single stranded DNA</a:t>
            </a:r>
          </a:p>
        </p:txBody>
      </p:sp>
      <p:sp>
        <p:nvSpPr>
          <p:cNvPr id="52" name="Oval 51">
            <a:extLst>
              <a:ext uri="{FF2B5EF4-FFF2-40B4-BE49-F238E27FC236}">
                <a16:creationId xmlns:a16="http://schemas.microsoft.com/office/drawing/2014/main" id="{AAB1698D-E388-6745-B830-141EA7FCF285}"/>
              </a:ext>
            </a:extLst>
          </p:cNvPr>
          <p:cNvSpPr/>
          <p:nvPr/>
        </p:nvSpPr>
        <p:spPr>
          <a:xfrm>
            <a:off x="3131413" y="1240734"/>
            <a:ext cx="341243" cy="34124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636B0EF-AA36-EA41-9FAB-EF48A6A87C33}"/>
              </a:ext>
            </a:extLst>
          </p:cNvPr>
          <p:cNvSpPr txBox="1"/>
          <p:nvPr/>
        </p:nvSpPr>
        <p:spPr>
          <a:xfrm>
            <a:off x="3130988" y="927988"/>
            <a:ext cx="1207382" cy="307777"/>
          </a:xfrm>
          <a:prstGeom prst="rect">
            <a:avLst/>
          </a:prstGeom>
          <a:noFill/>
        </p:spPr>
        <p:txBody>
          <a:bodyPr wrap="none" rtlCol="0">
            <a:spAutoFit/>
          </a:bodyPr>
          <a:lstStyle/>
          <a:p>
            <a:r>
              <a:rPr lang="en-US" b="1" dirty="0">
                <a:solidFill>
                  <a:schemeClr val="accent4"/>
                </a:solidFill>
              </a:rPr>
              <a:t>Biotin Label</a:t>
            </a:r>
          </a:p>
        </p:txBody>
      </p:sp>
      <p:sp>
        <p:nvSpPr>
          <p:cNvPr id="56" name="Bent-Up Arrow 55">
            <a:extLst>
              <a:ext uri="{FF2B5EF4-FFF2-40B4-BE49-F238E27FC236}">
                <a16:creationId xmlns:a16="http://schemas.microsoft.com/office/drawing/2014/main" id="{A459C6FF-35D9-4142-BBBB-0F58283155C4}"/>
              </a:ext>
            </a:extLst>
          </p:cNvPr>
          <p:cNvSpPr/>
          <p:nvPr/>
        </p:nvSpPr>
        <p:spPr>
          <a:xfrm rot="10800000" flipH="1">
            <a:off x="3631765" y="1358811"/>
            <a:ext cx="630485" cy="58972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0DD43C8-B88B-394A-AEFB-273DF29DAE31}"/>
              </a:ext>
            </a:extLst>
          </p:cNvPr>
          <p:cNvSpPr txBox="1"/>
          <p:nvPr/>
        </p:nvSpPr>
        <p:spPr>
          <a:xfrm>
            <a:off x="4281830" y="1407697"/>
            <a:ext cx="1595309" cy="400110"/>
          </a:xfrm>
          <a:prstGeom prst="rect">
            <a:avLst/>
          </a:prstGeom>
          <a:noFill/>
        </p:spPr>
        <p:txBody>
          <a:bodyPr wrap="none" rtlCol="0">
            <a:spAutoFit/>
          </a:bodyPr>
          <a:lstStyle/>
          <a:p>
            <a:r>
              <a:rPr lang="en-US" sz="2000" b="1" dirty="0"/>
              <a:t>Hybridize…</a:t>
            </a:r>
          </a:p>
        </p:txBody>
      </p:sp>
      <p:cxnSp>
        <p:nvCxnSpPr>
          <p:cNvPr id="54" name="Straight Connector 53">
            <a:extLst>
              <a:ext uri="{FF2B5EF4-FFF2-40B4-BE49-F238E27FC236}">
                <a16:creationId xmlns:a16="http://schemas.microsoft.com/office/drawing/2014/main" id="{4CB5ECE8-C784-6442-9A6E-6AA0D4EC5870}"/>
              </a:ext>
            </a:extLst>
          </p:cNvPr>
          <p:cNvCxnSpPr/>
          <p:nvPr/>
        </p:nvCxnSpPr>
        <p:spPr>
          <a:xfrm>
            <a:off x="2435676" y="4274752"/>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CA4888-3E6A-0147-9168-A5B6C677BD5F}"/>
              </a:ext>
            </a:extLst>
          </p:cNvPr>
          <p:cNvCxnSpPr/>
          <p:nvPr/>
        </p:nvCxnSpPr>
        <p:spPr>
          <a:xfrm>
            <a:off x="2435676" y="4625935"/>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CEDC89-6F28-0041-BD43-799351C1220B}"/>
              </a:ext>
            </a:extLst>
          </p:cNvPr>
          <p:cNvCxnSpPr>
            <a:cxnSpLocks/>
          </p:cNvCxnSpPr>
          <p:nvPr/>
        </p:nvCxnSpPr>
        <p:spPr>
          <a:xfrm flipV="1">
            <a:off x="2786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4D9ED6-1E2A-D640-BE1E-03E1C8A25DCE}"/>
              </a:ext>
            </a:extLst>
          </p:cNvPr>
          <p:cNvCxnSpPr>
            <a:cxnSpLocks/>
          </p:cNvCxnSpPr>
          <p:nvPr/>
        </p:nvCxnSpPr>
        <p:spPr>
          <a:xfrm flipV="1">
            <a:off x="2939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E07961-B110-7A4D-B972-458165265B2D}"/>
              </a:ext>
            </a:extLst>
          </p:cNvPr>
          <p:cNvCxnSpPr>
            <a:cxnSpLocks/>
          </p:cNvCxnSpPr>
          <p:nvPr/>
        </p:nvCxnSpPr>
        <p:spPr>
          <a:xfrm flipV="1">
            <a:off x="3091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5EBB11-7821-FD4C-A35F-70B8E155DE8A}"/>
              </a:ext>
            </a:extLst>
          </p:cNvPr>
          <p:cNvCxnSpPr>
            <a:cxnSpLocks/>
          </p:cNvCxnSpPr>
          <p:nvPr/>
        </p:nvCxnSpPr>
        <p:spPr>
          <a:xfrm flipV="1">
            <a:off x="3244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47B82EC-0EB0-F045-BD37-D266F0A3335D}"/>
              </a:ext>
            </a:extLst>
          </p:cNvPr>
          <p:cNvCxnSpPr>
            <a:cxnSpLocks/>
          </p:cNvCxnSpPr>
          <p:nvPr/>
        </p:nvCxnSpPr>
        <p:spPr>
          <a:xfrm flipV="1">
            <a:off x="3396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6D862F-2803-3E45-BE6F-E807E3AC9082}"/>
              </a:ext>
            </a:extLst>
          </p:cNvPr>
          <p:cNvCxnSpPr>
            <a:cxnSpLocks/>
          </p:cNvCxnSpPr>
          <p:nvPr/>
        </p:nvCxnSpPr>
        <p:spPr>
          <a:xfrm flipV="1">
            <a:off x="3548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7901AB-7FA9-C54F-B57F-6F507C63449C}"/>
              </a:ext>
            </a:extLst>
          </p:cNvPr>
          <p:cNvCxnSpPr>
            <a:cxnSpLocks/>
          </p:cNvCxnSpPr>
          <p:nvPr/>
        </p:nvCxnSpPr>
        <p:spPr>
          <a:xfrm flipV="1">
            <a:off x="3701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5F9B630-8E62-1E44-B6A2-4A1DCBF26BA1}"/>
              </a:ext>
            </a:extLst>
          </p:cNvPr>
          <p:cNvCxnSpPr>
            <a:cxnSpLocks/>
          </p:cNvCxnSpPr>
          <p:nvPr/>
        </p:nvCxnSpPr>
        <p:spPr>
          <a:xfrm flipV="1">
            <a:off x="3853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83CB60-6B64-1847-872F-A3801D771D15}"/>
              </a:ext>
            </a:extLst>
          </p:cNvPr>
          <p:cNvCxnSpPr>
            <a:cxnSpLocks/>
          </p:cNvCxnSpPr>
          <p:nvPr/>
        </p:nvCxnSpPr>
        <p:spPr>
          <a:xfrm flipV="1">
            <a:off x="4006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F0C67B-9297-B34A-B95A-06B0BB7BF09B}"/>
              </a:ext>
            </a:extLst>
          </p:cNvPr>
          <p:cNvCxnSpPr>
            <a:cxnSpLocks/>
          </p:cNvCxnSpPr>
          <p:nvPr/>
        </p:nvCxnSpPr>
        <p:spPr>
          <a:xfrm flipV="1">
            <a:off x="4158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4A3D415-D0A0-3746-9040-B3A750D914F8}"/>
              </a:ext>
            </a:extLst>
          </p:cNvPr>
          <p:cNvCxnSpPr>
            <a:cxnSpLocks/>
          </p:cNvCxnSpPr>
          <p:nvPr/>
        </p:nvCxnSpPr>
        <p:spPr>
          <a:xfrm flipV="1">
            <a:off x="4310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8F23D74-4DAF-7E42-A6DE-C871BA70DEEA}"/>
              </a:ext>
            </a:extLst>
          </p:cNvPr>
          <p:cNvCxnSpPr>
            <a:cxnSpLocks/>
          </p:cNvCxnSpPr>
          <p:nvPr/>
        </p:nvCxnSpPr>
        <p:spPr>
          <a:xfrm flipV="1">
            <a:off x="4463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B0CD229-3505-E348-B5F0-38AE13B8F076}"/>
              </a:ext>
            </a:extLst>
          </p:cNvPr>
          <p:cNvCxnSpPr>
            <a:cxnSpLocks/>
          </p:cNvCxnSpPr>
          <p:nvPr/>
        </p:nvCxnSpPr>
        <p:spPr>
          <a:xfrm flipV="1">
            <a:off x="4615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F39C01-A8D9-4C4B-A2A7-185D14F522CD}"/>
              </a:ext>
            </a:extLst>
          </p:cNvPr>
          <p:cNvCxnSpPr>
            <a:cxnSpLocks/>
          </p:cNvCxnSpPr>
          <p:nvPr/>
        </p:nvCxnSpPr>
        <p:spPr>
          <a:xfrm flipV="1">
            <a:off x="4768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29A6C8-B39A-EB4A-863E-45A65CAC2956}"/>
              </a:ext>
            </a:extLst>
          </p:cNvPr>
          <p:cNvCxnSpPr>
            <a:cxnSpLocks/>
          </p:cNvCxnSpPr>
          <p:nvPr/>
        </p:nvCxnSpPr>
        <p:spPr>
          <a:xfrm flipV="1">
            <a:off x="4920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64399CA-4FE0-2E4B-8FBE-D663160F334E}"/>
              </a:ext>
            </a:extLst>
          </p:cNvPr>
          <p:cNvCxnSpPr>
            <a:cxnSpLocks/>
          </p:cNvCxnSpPr>
          <p:nvPr/>
        </p:nvCxnSpPr>
        <p:spPr>
          <a:xfrm flipV="1">
            <a:off x="5072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00B68A-5889-BF45-B9D8-8580485BC94A}"/>
              </a:ext>
            </a:extLst>
          </p:cNvPr>
          <p:cNvCxnSpPr>
            <a:cxnSpLocks/>
          </p:cNvCxnSpPr>
          <p:nvPr/>
        </p:nvCxnSpPr>
        <p:spPr>
          <a:xfrm flipV="1">
            <a:off x="5225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49F0533-8963-324F-AF79-D560227A0275}"/>
              </a:ext>
            </a:extLst>
          </p:cNvPr>
          <p:cNvCxnSpPr>
            <a:cxnSpLocks/>
          </p:cNvCxnSpPr>
          <p:nvPr/>
        </p:nvCxnSpPr>
        <p:spPr>
          <a:xfrm flipV="1">
            <a:off x="5377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E2C5DB2-9AB1-024C-957F-FA11D36390E8}"/>
              </a:ext>
            </a:extLst>
          </p:cNvPr>
          <p:cNvCxnSpPr>
            <a:cxnSpLocks/>
          </p:cNvCxnSpPr>
          <p:nvPr/>
        </p:nvCxnSpPr>
        <p:spPr>
          <a:xfrm flipV="1">
            <a:off x="5530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CCFD0B3-6310-DC42-BBA3-2ABA38AB1F4D}"/>
              </a:ext>
            </a:extLst>
          </p:cNvPr>
          <p:cNvCxnSpPr>
            <a:cxnSpLocks/>
          </p:cNvCxnSpPr>
          <p:nvPr/>
        </p:nvCxnSpPr>
        <p:spPr>
          <a:xfrm flipV="1">
            <a:off x="5682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F947B8-B6FD-8F4E-A0B5-3BF30C9759D2}"/>
              </a:ext>
            </a:extLst>
          </p:cNvPr>
          <p:cNvCxnSpPr>
            <a:cxnSpLocks/>
          </p:cNvCxnSpPr>
          <p:nvPr/>
        </p:nvCxnSpPr>
        <p:spPr>
          <a:xfrm flipV="1">
            <a:off x="5834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C8D76FE-96F9-2A41-B447-0C0765B2793F}"/>
              </a:ext>
            </a:extLst>
          </p:cNvPr>
          <p:cNvCxnSpPr>
            <a:cxnSpLocks/>
          </p:cNvCxnSpPr>
          <p:nvPr/>
        </p:nvCxnSpPr>
        <p:spPr>
          <a:xfrm flipV="1">
            <a:off x="5987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0659034-E2B6-344E-A7ED-042582F39706}"/>
              </a:ext>
            </a:extLst>
          </p:cNvPr>
          <p:cNvCxnSpPr>
            <a:cxnSpLocks/>
          </p:cNvCxnSpPr>
          <p:nvPr/>
        </p:nvCxnSpPr>
        <p:spPr>
          <a:xfrm flipV="1">
            <a:off x="6139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4D727D6-A836-5346-8AE1-BE2300A55104}"/>
              </a:ext>
            </a:extLst>
          </p:cNvPr>
          <p:cNvCxnSpPr>
            <a:cxnSpLocks/>
          </p:cNvCxnSpPr>
          <p:nvPr/>
        </p:nvCxnSpPr>
        <p:spPr>
          <a:xfrm flipV="1">
            <a:off x="6292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3E74071-B763-6E42-B9EF-972CFDAF8327}"/>
              </a:ext>
            </a:extLst>
          </p:cNvPr>
          <p:cNvCxnSpPr>
            <a:cxnSpLocks/>
          </p:cNvCxnSpPr>
          <p:nvPr/>
        </p:nvCxnSpPr>
        <p:spPr>
          <a:xfrm flipV="1">
            <a:off x="6444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733D915-03BA-984C-B03C-CFE65BD0BA38}"/>
              </a:ext>
            </a:extLst>
          </p:cNvPr>
          <p:cNvCxnSpPr>
            <a:cxnSpLocks/>
          </p:cNvCxnSpPr>
          <p:nvPr/>
        </p:nvCxnSpPr>
        <p:spPr>
          <a:xfrm flipV="1">
            <a:off x="6596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72E6D9E-6F8C-8F48-BAD6-08168DAD3B06}"/>
              </a:ext>
            </a:extLst>
          </p:cNvPr>
          <p:cNvCxnSpPr>
            <a:cxnSpLocks/>
          </p:cNvCxnSpPr>
          <p:nvPr/>
        </p:nvCxnSpPr>
        <p:spPr>
          <a:xfrm flipV="1">
            <a:off x="6749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522DD2-73E9-4042-ACE9-201C00050460}"/>
              </a:ext>
            </a:extLst>
          </p:cNvPr>
          <p:cNvCxnSpPr>
            <a:cxnSpLocks/>
          </p:cNvCxnSpPr>
          <p:nvPr/>
        </p:nvCxnSpPr>
        <p:spPr>
          <a:xfrm flipV="1">
            <a:off x="6901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9EB34F5-E23E-014D-B437-84C903422E60}"/>
              </a:ext>
            </a:extLst>
          </p:cNvPr>
          <p:cNvCxnSpPr>
            <a:cxnSpLocks/>
          </p:cNvCxnSpPr>
          <p:nvPr/>
        </p:nvCxnSpPr>
        <p:spPr>
          <a:xfrm flipV="1">
            <a:off x="7054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CE1AFB-F564-7242-9CA8-E3255CBEF05D}"/>
              </a:ext>
            </a:extLst>
          </p:cNvPr>
          <p:cNvCxnSpPr>
            <a:cxnSpLocks/>
          </p:cNvCxnSpPr>
          <p:nvPr/>
        </p:nvCxnSpPr>
        <p:spPr>
          <a:xfrm flipV="1">
            <a:off x="7206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261494-52AB-C945-8A46-C971A6D7F06C}"/>
              </a:ext>
            </a:extLst>
          </p:cNvPr>
          <p:cNvCxnSpPr>
            <a:cxnSpLocks/>
          </p:cNvCxnSpPr>
          <p:nvPr/>
        </p:nvCxnSpPr>
        <p:spPr>
          <a:xfrm flipV="1">
            <a:off x="7358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6CB7811B-03FD-254A-9C7F-8EC66FC3E826}"/>
              </a:ext>
            </a:extLst>
          </p:cNvPr>
          <p:cNvSpPr txBox="1"/>
          <p:nvPr/>
        </p:nvSpPr>
        <p:spPr>
          <a:xfrm>
            <a:off x="588536" y="4250289"/>
            <a:ext cx="1909497" cy="400110"/>
          </a:xfrm>
          <a:prstGeom prst="rect">
            <a:avLst/>
          </a:prstGeom>
          <a:noFill/>
        </p:spPr>
        <p:txBody>
          <a:bodyPr wrap="none" rtlCol="0">
            <a:spAutoFit/>
          </a:bodyPr>
          <a:lstStyle/>
          <a:p>
            <a:r>
              <a:rPr lang="en-US" sz="2000" b="1" dirty="0"/>
              <a:t>Genomic DNA</a:t>
            </a:r>
          </a:p>
        </p:txBody>
      </p:sp>
      <p:cxnSp>
        <p:nvCxnSpPr>
          <p:cNvPr id="90" name="Straight Connector 89">
            <a:extLst>
              <a:ext uri="{FF2B5EF4-FFF2-40B4-BE49-F238E27FC236}">
                <a16:creationId xmlns:a16="http://schemas.microsoft.com/office/drawing/2014/main" id="{2838E616-3ACA-9E4A-A3EE-E2ECE0EB02BA}"/>
              </a:ext>
            </a:extLst>
          </p:cNvPr>
          <p:cNvCxnSpPr>
            <a:cxnSpLocks/>
          </p:cNvCxnSpPr>
          <p:nvPr/>
        </p:nvCxnSpPr>
        <p:spPr>
          <a:xfrm>
            <a:off x="3199022" y="4274752"/>
            <a:ext cx="13252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9C1E7B-6EE2-EA4D-AE13-D66BB056FEC2}"/>
              </a:ext>
            </a:extLst>
          </p:cNvPr>
          <p:cNvCxnSpPr>
            <a:cxnSpLocks/>
          </p:cNvCxnSpPr>
          <p:nvPr/>
        </p:nvCxnSpPr>
        <p:spPr>
          <a:xfrm flipV="1">
            <a:off x="35502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698FA30-F85B-3A44-A290-AA317BAB9ADF}"/>
              </a:ext>
            </a:extLst>
          </p:cNvPr>
          <p:cNvCxnSpPr>
            <a:cxnSpLocks/>
          </p:cNvCxnSpPr>
          <p:nvPr/>
        </p:nvCxnSpPr>
        <p:spPr>
          <a:xfrm flipV="1">
            <a:off x="37026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0C6944-EF94-2243-8C53-C13BD13563BD}"/>
              </a:ext>
            </a:extLst>
          </p:cNvPr>
          <p:cNvCxnSpPr>
            <a:cxnSpLocks/>
          </p:cNvCxnSpPr>
          <p:nvPr/>
        </p:nvCxnSpPr>
        <p:spPr>
          <a:xfrm flipV="1">
            <a:off x="38550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D8198D1-9C4F-2A48-9CEA-E2F0A036D179}"/>
              </a:ext>
            </a:extLst>
          </p:cNvPr>
          <p:cNvCxnSpPr>
            <a:cxnSpLocks/>
          </p:cNvCxnSpPr>
          <p:nvPr/>
        </p:nvCxnSpPr>
        <p:spPr>
          <a:xfrm flipV="1">
            <a:off x="40074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C7B364E-E067-3540-BB8E-A0FD3E9DCC6D}"/>
              </a:ext>
            </a:extLst>
          </p:cNvPr>
          <p:cNvCxnSpPr>
            <a:cxnSpLocks/>
          </p:cNvCxnSpPr>
          <p:nvPr/>
        </p:nvCxnSpPr>
        <p:spPr>
          <a:xfrm flipV="1">
            <a:off x="41598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CE174156-0DD4-024C-BA1A-D6086ED6DFC9}"/>
              </a:ext>
            </a:extLst>
          </p:cNvPr>
          <p:cNvSpPr txBox="1"/>
          <p:nvPr/>
        </p:nvSpPr>
        <p:spPr>
          <a:xfrm>
            <a:off x="2178226" y="3911339"/>
            <a:ext cx="1965603" cy="307777"/>
          </a:xfrm>
          <a:prstGeom prst="rect">
            <a:avLst/>
          </a:prstGeom>
          <a:noFill/>
        </p:spPr>
        <p:txBody>
          <a:bodyPr wrap="none" rtlCol="0">
            <a:spAutoFit/>
          </a:bodyPr>
          <a:lstStyle/>
          <a:p>
            <a:r>
              <a:rPr lang="en-US" b="1" dirty="0">
                <a:solidFill>
                  <a:srgbClr val="FF0000"/>
                </a:solidFill>
              </a:rPr>
              <a:t>Single stranded DNA</a:t>
            </a:r>
          </a:p>
        </p:txBody>
      </p:sp>
      <p:sp>
        <p:nvSpPr>
          <p:cNvPr id="97" name="Oval 96">
            <a:extLst>
              <a:ext uri="{FF2B5EF4-FFF2-40B4-BE49-F238E27FC236}">
                <a16:creationId xmlns:a16="http://schemas.microsoft.com/office/drawing/2014/main" id="{4BEE5229-EA1A-4748-874F-642DF868F51C}"/>
              </a:ext>
            </a:extLst>
          </p:cNvPr>
          <p:cNvSpPr/>
          <p:nvPr/>
        </p:nvSpPr>
        <p:spPr>
          <a:xfrm>
            <a:off x="4481757" y="4104130"/>
            <a:ext cx="341243" cy="34124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02602AB-FD27-2840-97D0-20F15824A8AE}"/>
              </a:ext>
            </a:extLst>
          </p:cNvPr>
          <p:cNvCxnSpPr/>
          <p:nvPr/>
        </p:nvCxnSpPr>
        <p:spPr>
          <a:xfrm flipV="1">
            <a:off x="4302516" y="3902331"/>
            <a:ext cx="333252" cy="3332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2025F7A-138D-0944-8A8F-0A254399AF2C}"/>
              </a:ext>
            </a:extLst>
          </p:cNvPr>
          <p:cNvCxnSpPr>
            <a:cxnSpLocks/>
          </p:cNvCxnSpPr>
          <p:nvPr/>
        </p:nvCxnSpPr>
        <p:spPr>
          <a:xfrm flipH="1" flipV="1">
            <a:off x="4635768" y="3880402"/>
            <a:ext cx="333252" cy="3332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70C6005-383C-A646-B69B-585A688377E1}"/>
              </a:ext>
            </a:extLst>
          </p:cNvPr>
          <p:cNvCxnSpPr>
            <a:cxnSpLocks/>
          </p:cNvCxnSpPr>
          <p:nvPr/>
        </p:nvCxnSpPr>
        <p:spPr>
          <a:xfrm flipV="1">
            <a:off x="4642591" y="3388029"/>
            <a:ext cx="11107" cy="50728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DEB84FFB-4678-0549-9BC0-872781B3DC5E}"/>
              </a:ext>
            </a:extLst>
          </p:cNvPr>
          <p:cNvSpPr txBox="1"/>
          <p:nvPr/>
        </p:nvSpPr>
        <p:spPr>
          <a:xfrm>
            <a:off x="2711458" y="3546495"/>
            <a:ext cx="1992853" cy="369332"/>
          </a:xfrm>
          <a:prstGeom prst="rect">
            <a:avLst/>
          </a:prstGeom>
          <a:noFill/>
        </p:spPr>
        <p:txBody>
          <a:bodyPr wrap="none" rtlCol="0">
            <a:spAutoFit/>
          </a:bodyPr>
          <a:lstStyle/>
          <a:p>
            <a:r>
              <a:rPr lang="en-US" sz="1800" b="1" dirty="0"/>
              <a:t>Bind Antibody…</a:t>
            </a:r>
          </a:p>
        </p:txBody>
      </p:sp>
      <p:sp>
        <p:nvSpPr>
          <p:cNvPr id="99" name="Oval 98">
            <a:extLst>
              <a:ext uri="{FF2B5EF4-FFF2-40B4-BE49-F238E27FC236}">
                <a16:creationId xmlns:a16="http://schemas.microsoft.com/office/drawing/2014/main" id="{68E59D59-A443-FE4B-BAB3-CCE5B6F23E7B}"/>
              </a:ext>
            </a:extLst>
          </p:cNvPr>
          <p:cNvSpPr/>
          <p:nvPr/>
        </p:nvSpPr>
        <p:spPr>
          <a:xfrm>
            <a:off x="4499920" y="3076894"/>
            <a:ext cx="341243" cy="34124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364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Fiber FISH</a:t>
            </a:r>
            <a:endParaRPr/>
          </a:p>
        </p:txBody>
      </p:sp>
      <p:cxnSp>
        <p:nvCxnSpPr>
          <p:cNvPr id="3" name="Straight Connector 2">
            <a:extLst>
              <a:ext uri="{FF2B5EF4-FFF2-40B4-BE49-F238E27FC236}">
                <a16:creationId xmlns:a16="http://schemas.microsoft.com/office/drawing/2014/main" id="{9AC9863C-B050-A64D-B894-C728EFE84CDA}"/>
              </a:ext>
            </a:extLst>
          </p:cNvPr>
          <p:cNvCxnSpPr/>
          <p:nvPr/>
        </p:nvCxnSpPr>
        <p:spPr>
          <a:xfrm>
            <a:off x="2442303" y="2134526"/>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19F45BB-9221-8042-90CF-CB2B52C2A2B6}"/>
              </a:ext>
            </a:extLst>
          </p:cNvPr>
          <p:cNvCxnSpPr/>
          <p:nvPr/>
        </p:nvCxnSpPr>
        <p:spPr>
          <a:xfrm>
            <a:off x="2442303" y="2485709"/>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DE9CF-F428-2E47-90FC-C8CC2752DFBD}"/>
              </a:ext>
            </a:extLst>
          </p:cNvPr>
          <p:cNvCxnSpPr>
            <a:cxnSpLocks/>
          </p:cNvCxnSpPr>
          <p:nvPr/>
        </p:nvCxnSpPr>
        <p:spPr>
          <a:xfrm flipV="1">
            <a:off x="2793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E5478B-A0D3-BA45-B43A-3869103F4B5B}"/>
              </a:ext>
            </a:extLst>
          </p:cNvPr>
          <p:cNvCxnSpPr>
            <a:cxnSpLocks/>
          </p:cNvCxnSpPr>
          <p:nvPr/>
        </p:nvCxnSpPr>
        <p:spPr>
          <a:xfrm flipV="1">
            <a:off x="2945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400D21-C0E6-034D-9A26-7DEE33506B54}"/>
              </a:ext>
            </a:extLst>
          </p:cNvPr>
          <p:cNvCxnSpPr>
            <a:cxnSpLocks/>
          </p:cNvCxnSpPr>
          <p:nvPr/>
        </p:nvCxnSpPr>
        <p:spPr>
          <a:xfrm flipV="1">
            <a:off x="3098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969015-CD67-8D42-8E11-9BBD866D472E}"/>
              </a:ext>
            </a:extLst>
          </p:cNvPr>
          <p:cNvCxnSpPr>
            <a:cxnSpLocks/>
          </p:cNvCxnSpPr>
          <p:nvPr/>
        </p:nvCxnSpPr>
        <p:spPr>
          <a:xfrm flipV="1">
            <a:off x="3250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B36591-2034-6946-B890-A6463AE1B846}"/>
              </a:ext>
            </a:extLst>
          </p:cNvPr>
          <p:cNvCxnSpPr>
            <a:cxnSpLocks/>
          </p:cNvCxnSpPr>
          <p:nvPr/>
        </p:nvCxnSpPr>
        <p:spPr>
          <a:xfrm flipV="1">
            <a:off x="3403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21A505-781C-A446-8FF7-F96D1BB60620}"/>
              </a:ext>
            </a:extLst>
          </p:cNvPr>
          <p:cNvCxnSpPr>
            <a:cxnSpLocks/>
          </p:cNvCxnSpPr>
          <p:nvPr/>
        </p:nvCxnSpPr>
        <p:spPr>
          <a:xfrm flipV="1">
            <a:off x="3555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47B2-5F48-1641-A663-81C397E9E771}"/>
              </a:ext>
            </a:extLst>
          </p:cNvPr>
          <p:cNvCxnSpPr>
            <a:cxnSpLocks/>
          </p:cNvCxnSpPr>
          <p:nvPr/>
        </p:nvCxnSpPr>
        <p:spPr>
          <a:xfrm flipV="1">
            <a:off x="3707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8697F1-EEC6-074E-A546-BFF4F0F510E0}"/>
              </a:ext>
            </a:extLst>
          </p:cNvPr>
          <p:cNvCxnSpPr>
            <a:cxnSpLocks/>
          </p:cNvCxnSpPr>
          <p:nvPr/>
        </p:nvCxnSpPr>
        <p:spPr>
          <a:xfrm flipV="1">
            <a:off x="3860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17998-467A-BC41-97C1-F74EFF1C2160}"/>
              </a:ext>
            </a:extLst>
          </p:cNvPr>
          <p:cNvCxnSpPr>
            <a:cxnSpLocks/>
          </p:cNvCxnSpPr>
          <p:nvPr/>
        </p:nvCxnSpPr>
        <p:spPr>
          <a:xfrm flipV="1">
            <a:off x="4012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79D8C1-2CE0-A049-A964-4437972CE36D}"/>
              </a:ext>
            </a:extLst>
          </p:cNvPr>
          <p:cNvCxnSpPr>
            <a:cxnSpLocks/>
          </p:cNvCxnSpPr>
          <p:nvPr/>
        </p:nvCxnSpPr>
        <p:spPr>
          <a:xfrm flipV="1">
            <a:off x="4165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033DAD-2B07-F342-B605-91FB86D7A081}"/>
              </a:ext>
            </a:extLst>
          </p:cNvPr>
          <p:cNvCxnSpPr>
            <a:cxnSpLocks/>
          </p:cNvCxnSpPr>
          <p:nvPr/>
        </p:nvCxnSpPr>
        <p:spPr>
          <a:xfrm flipV="1">
            <a:off x="4317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BD97A1-2F16-FE4B-AD38-AE906E342838}"/>
              </a:ext>
            </a:extLst>
          </p:cNvPr>
          <p:cNvCxnSpPr>
            <a:cxnSpLocks/>
          </p:cNvCxnSpPr>
          <p:nvPr/>
        </p:nvCxnSpPr>
        <p:spPr>
          <a:xfrm flipV="1">
            <a:off x="4469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DEC7723-40AA-C040-BA2D-997A3C9BA5A1}"/>
              </a:ext>
            </a:extLst>
          </p:cNvPr>
          <p:cNvCxnSpPr>
            <a:cxnSpLocks/>
          </p:cNvCxnSpPr>
          <p:nvPr/>
        </p:nvCxnSpPr>
        <p:spPr>
          <a:xfrm flipV="1">
            <a:off x="4622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62E52D8-1C90-4141-A811-6E45E5D1A359}"/>
              </a:ext>
            </a:extLst>
          </p:cNvPr>
          <p:cNvCxnSpPr>
            <a:cxnSpLocks/>
          </p:cNvCxnSpPr>
          <p:nvPr/>
        </p:nvCxnSpPr>
        <p:spPr>
          <a:xfrm flipV="1">
            <a:off x="4774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A20FA2-8F62-6D43-B5BD-4E6F761FB163}"/>
              </a:ext>
            </a:extLst>
          </p:cNvPr>
          <p:cNvCxnSpPr>
            <a:cxnSpLocks/>
          </p:cNvCxnSpPr>
          <p:nvPr/>
        </p:nvCxnSpPr>
        <p:spPr>
          <a:xfrm flipV="1">
            <a:off x="4927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8986AD-D44B-BC44-AB03-AF4A361154E7}"/>
              </a:ext>
            </a:extLst>
          </p:cNvPr>
          <p:cNvCxnSpPr>
            <a:cxnSpLocks/>
          </p:cNvCxnSpPr>
          <p:nvPr/>
        </p:nvCxnSpPr>
        <p:spPr>
          <a:xfrm flipV="1">
            <a:off x="5079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B679FE-7B43-994A-BB17-811FFE6D6D3B}"/>
              </a:ext>
            </a:extLst>
          </p:cNvPr>
          <p:cNvCxnSpPr>
            <a:cxnSpLocks/>
          </p:cNvCxnSpPr>
          <p:nvPr/>
        </p:nvCxnSpPr>
        <p:spPr>
          <a:xfrm flipV="1">
            <a:off x="5231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64CFFF-B6EF-564F-AFDE-7024E75B10D3}"/>
              </a:ext>
            </a:extLst>
          </p:cNvPr>
          <p:cNvCxnSpPr>
            <a:cxnSpLocks/>
          </p:cNvCxnSpPr>
          <p:nvPr/>
        </p:nvCxnSpPr>
        <p:spPr>
          <a:xfrm flipV="1">
            <a:off x="5384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1FFDB-45AF-E941-8B11-CA025A56CFEB}"/>
              </a:ext>
            </a:extLst>
          </p:cNvPr>
          <p:cNvCxnSpPr>
            <a:cxnSpLocks/>
          </p:cNvCxnSpPr>
          <p:nvPr/>
        </p:nvCxnSpPr>
        <p:spPr>
          <a:xfrm flipV="1">
            <a:off x="5536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B55622-0845-9049-A05F-8BD598CEE7CD}"/>
              </a:ext>
            </a:extLst>
          </p:cNvPr>
          <p:cNvCxnSpPr>
            <a:cxnSpLocks/>
          </p:cNvCxnSpPr>
          <p:nvPr/>
        </p:nvCxnSpPr>
        <p:spPr>
          <a:xfrm flipV="1">
            <a:off x="5689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8FEBC8-0425-8545-ABB4-9B701AB10789}"/>
              </a:ext>
            </a:extLst>
          </p:cNvPr>
          <p:cNvCxnSpPr>
            <a:cxnSpLocks/>
          </p:cNvCxnSpPr>
          <p:nvPr/>
        </p:nvCxnSpPr>
        <p:spPr>
          <a:xfrm flipV="1">
            <a:off x="5841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5208610-3B7F-C344-A6A1-DC1F50F574FE}"/>
              </a:ext>
            </a:extLst>
          </p:cNvPr>
          <p:cNvCxnSpPr>
            <a:cxnSpLocks/>
          </p:cNvCxnSpPr>
          <p:nvPr/>
        </p:nvCxnSpPr>
        <p:spPr>
          <a:xfrm flipV="1">
            <a:off x="5993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E9B034-3A4E-E547-A2B8-69093F8ADDAA}"/>
              </a:ext>
            </a:extLst>
          </p:cNvPr>
          <p:cNvCxnSpPr>
            <a:cxnSpLocks/>
          </p:cNvCxnSpPr>
          <p:nvPr/>
        </p:nvCxnSpPr>
        <p:spPr>
          <a:xfrm flipV="1">
            <a:off x="6146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4BE91B-3C9F-AC40-9E77-7A68A9915C10}"/>
              </a:ext>
            </a:extLst>
          </p:cNvPr>
          <p:cNvCxnSpPr>
            <a:cxnSpLocks/>
          </p:cNvCxnSpPr>
          <p:nvPr/>
        </p:nvCxnSpPr>
        <p:spPr>
          <a:xfrm flipV="1">
            <a:off x="6298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7645B6-A678-8F42-8FD4-55B733DDC9BB}"/>
              </a:ext>
            </a:extLst>
          </p:cNvPr>
          <p:cNvCxnSpPr>
            <a:cxnSpLocks/>
          </p:cNvCxnSpPr>
          <p:nvPr/>
        </p:nvCxnSpPr>
        <p:spPr>
          <a:xfrm flipV="1">
            <a:off x="6451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4E724D-D3B3-F74A-993B-CB101E594665}"/>
              </a:ext>
            </a:extLst>
          </p:cNvPr>
          <p:cNvCxnSpPr>
            <a:cxnSpLocks/>
          </p:cNvCxnSpPr>
          <p:nvPr/>
        </p:nvCxnSpPr>
        <p:spPr>
          <a:xfrm flipV="1">
            <a:off x="6603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614F33-812E-B14A-8CE1-8C8804437AEE}"/>
              </a:ext>
            </a:extLst>
          </p:cNvPr>
          <p:cNvCxnSpPr>
            <a:cxnSpLocks/>
          </p:cNvCxnSpPr>
          <p:nvPr/>
        </p:nvCxnSpPr>
        <p:spPr>
          <a:xfrm flipV="1">
            <a:off x="67558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79351B-A199-CD46-BE52-A8F75807C647}"/>
              </a:ext>
            </a:extLst>
          </p:cNvPr>
          <p:cNvCxnSpPr>
            <a:cxnSpLocks/>
          </p:cNvCxnSpPr>
          <p:nvPr/>
        </p:nvCxnSpPr>
        <p:spPr>
          <a:xfrm flipV="1">
            <a:off x="69082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7D7042-AC5D-D54C-AEA1-89EC025AA613}"/>
              </a:ext>
            </a:extLst>
          </p:cNvPr>
          <p:cNvCxnSpPr>
            <a:cxnSpLocks/>
          </p:cNvCxnSpPr>
          <p:nvPr/>
        </p:nvCxnSpPr>
        <p:spPr>
          <a:xfrm flipV="1">
            <a:off x="70606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8955FC8-584B-024C-8F99-E9766545429D}"/>
              </a:ext>
            </a:extLst>
          </p:cNvPr>
          <p:cNvCxnSpPr>
            <a:cxnSpLocks/>
          </p:cNvCxnSpPr>
          <p:nvPr/>
        </p:nvCxnSpPr>
        <p:spPr>
          <a:xfrm flipV="1">
            <a:off x="72130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C762A-BE83-B942-B64F-453F7DBB6265}"/>
              </a:ext>
            </a:extLst>
          </p:cNvPr>
          <p:cNvCxnSpPr>
            <a:cxnSpLocks/>
          </p:cNvCxnSpPr>
          <p:nvPr/>
        </p:nvCxnSpPr>
        <p:spPr>
          <a:xfrm flipV="1">
            <a:off x="7365485" y="2134527"/>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FC461A-77F7-C748-95E4-C0D85213C727}"/>
              </a:ext>
            </a:extLst>
          </p:cNvPr>
          <p:cNvSpPr txBox="1"/>
          <p:nvPr/>
        </p:nvSpPr>
        <p:spPr>
          <a:xfrm>
            <a:off x="595163" y="2110063"/>
            <a:ext cx="1909497" cy="400110"/>
          </a:xfrm>
          <a:prstGeom prst="rect">
            <a:avLst/>
          </a:prstGeom>
          <a:noFill/>
        </p:spPr>
        <p:txBody>
          <a:bodyPr wrap="none" rtlCol="0">
            <a:spAutoFit/>
          </a:bodyPr>
          <a:lstStyle/>
          <a:p>
            <a:r>
              <a:rPr lang="en-US" sz="2000" b="1" dirty="0"/>
              <a:t>Genomic DNA</a:t>
            </a:r>
          </a:p>
        </p:txBody>
      </p:sp>
      <p:cxnSp>
        <p:nvCxnSpPr>
          <p:cNvPr id="46" name="Straight Connector 45">
            <a:extLst>
              <a:ext uri="{FF2B5EF4-FFF2-40B4-BE49-F238E27FC236}">
                <a16:creationId xmlns:a16="http://schemas.microsoft.com/office/drawing/2014/main" id="{BCB9E58D-D559-BE47-BD0B-89B75F439C51}"/>
              </a:ext>
            </a:extLst>
          </p:cNvPr>
          <p:cNvCxnSpPr>
            <a:cxnSpLocks/>
          </p:cNvCxnSpPr>
          <p:nvPr/>
        </p:nvCxnSpPr>
        <p:spPr>
          <a:xfrm>
            <a:off x="1848678" y="1411356"/>
            <a:ext cx="13252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13CF57-1B3B-A647-9933-738EC6A2C113}"/>
              </a:ext>
            </a:extLst>
          </p:cNvPr>
          <p:cNvCxnSpPr>
            <a:cxnSpLocks/>
          </p:cNvCxnSpPr>
          <p:nvPr/>
        </p:nvCxnSpPr>
        <p:spPr>
          <a:xfrm flipV="1">
            <a:off x="21998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B2215A-0942-554C-89AE-8543C91C0AEC}"/>
              </a:ext>
            </a:extLst>
          </p:cNvPr>
          <p:cNvCxnSpPr>
            <a:cxnSpLocks/>
          </p:cNvCxnSpPr>
          <p:nvPr/>
        </p:nvCxnSpPr>
        <p:spPr>
          <a:xfrm flipV="1">
            <a:off x="23522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16CF6C-51D9-9840-806F-27B0CF79B911}"/>
              </a:ext>
            </a:extLst>
          </p:cNvPr>
          <p:cNvCxnSpPr>
            <a:cxnSpLocks/>
          </p:cNvCxnSpPr>
          <p:nvPr/>
        </p:nvCxnSpPr>
        <p:spPr>
          <a:xfrm flipV="1">
            <a:off x="25046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E31E732-CA30-E74D-A846-D596AD290515}"/>
              </a:ext>
            </a:extLst>
          </p:cNvPr>
          <p:cNvCxnSpPr>
            <a:cxnSpLocks/>
          </p:cNvCxnSpPr>
          <p:nvPr/>
        </p:nvCxnSpPr>
        <p:spPr>
          <a:xfrm flipV="1">
            <a:off x="26570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4E3DB7A-ED3D-6645-B0BA-F2FD0EC50F41}"/>
              </a:ext>
            </a:extLst>
          </p:cNvPr>
          <p:cNvCxnSpPr>
            <a:cxnSpLocks/>
          </p:cNvCxnSpPr>
          <p:nvPr/>
        </p:nvCxnSpPr>
        <p:spPr>
          <a:xfrm flipV="1">
            <a:off x="2809460" y="1411357"/>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0CAAC02-D9DB-BB48-9E7B-72D733D81EC0}"/>
              </a:ext>
            </a:extLst>
          </p:cNvPr>
          <p:cNvSpPr txBox="1"/>
          <p:nvPr/>
        </p:nvSpPr>
        <p:spPr>
          <a:xfrm>
            <a:off x="827882" y="1047943"/>
            <a:ext cx="1965603" cy="307777"/>
          </a:xfrm>
          <a:prstGeom prst="rect">
            <a:avLst/>
          </a:prstGeom>
          <a:noFill/>
        </p:spPr>
        <p:txBody>
          <a:bodyPr wrap="none" rtlCol="0">
            <a:spAutoFit/>
          </a:bodyPr>
          <a:lstStyle/>
          <a:p>
            <a:r>
              <a:rPr lang="en-US" b="1" dirty="0">
                <a:solidFill>
                  <a:srgbClr val="FF0000"/>
                </a:solidFill>
              </a:rPr>
              <a:t>Single stranded DNA</a:t>
            </a:r>
          </a:p>
        </p:txBody>
      </p:sp>
      <p:sp>
        <p:nvSpPr>
          <p:cNvPr id="52" name="Oval 51">
            <a:extLst>
              <a:ext uri="{FF2B5EF4-FFF2-40B4-BE49-F238E27FC236}">
                <a16:creationId xmlns:a16="http://schemas.microsoft.com/office/drawing/2014/main" id="{AAB1698D-E388-6745-B830-141EA7FCF285}"/>
              </a:ext>
            </a:extLst>
          </p:cNvPr>
          <p:cNvSpPr/>
          <p:nvPr/>
        </p:nvSpPr>
        <p:spPr>
          <a:xfrm>
            <a:off x="3131413" y="1240734"/>
            <a:ext cx="341243" cy="34124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636B0EF-AA36-EA41-9FAB-EF48A6A87C33}"/>
              </a:ext>
            </a:extLst>
          </p:cNvPr>
          <p:cNvSpPr txBox="1"/>
          <p:nvPr/>
        </p:nvSpPr>
        <p:spPr>
          <a:xfrm>
            <a:off x="3130988" y="927988"/>
            <a:ext cx="1207382" cy="307777"/>
          </a:xfrm>
          <a:prstGeom prst="rect">
            <a:avLst/>
          </a:prstGeom>
          <a:noFill/>
        </p:spPr>
        <p:txBody>
          <a:bodyPr wrap="none" rtlCol="0">
            <a:spAutoFit/>
          </a:bodyPr>
          <a:lstStyle/>
          <a:p>
            <a:r>
              <a:rPr lang="en-US" b="1" dirty="0">
                <a:solidFill>
                  <a:schemeClr val="accent4"/>
                </a:solidFill>
              </a:rPr>
              <a:t>Biotin Label</a:t>
            </a:r>
          </a:p>
        </p:txBody>
      </p:sp>
      <p:sp>
        <p:nvSpPr>
          <p:cNvPr id="56" name="Bent-Up Arrow 55">
            <a:extLst>
              <a:ext uri="{FF2B5EF4-FFF2-40B4-BE49-F238E27FC236}">
                <a16:creationId xmlns:a16="http://schemas.microsoft.com/office/drawing/2014/main" id="{A459C6FF-35D9-4142-BBBB-0F58283155C4}"/>
              </a:ext>
            </a:extLst>
          </p:cNvPr>
          <p:cNvSpPr/>
          <p:nvPr/>
        </p:nvSpPr>
        <p:spPr>
          <a:xfrm rot="10800000" flipH="1">
            <a:off x="3631765" y="1358811"/>
            <a:ext cx="630485" cy="58972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0DD43C8-B88B-394A-AEFB-273DF29DAE31}"/>
              </a:ext>
            </a:extLst>
          </p:cNvPr>
          <p:cNvSpPr txBox="1"/>
          <p:nvPr/>
        </p:nvSpPr>
        <p:spPr>
          <a:xfrm>
            <a:off x="4281830" y="1407697"/>
            <a:ext cx="1595309" cy="400110"/>
          </a:xfrm>
          <a:prstGeom prst="rect">
            <a:avLst/>
          </a:prstGeom>
          <a:noFill/>
        </p:spPr>
        <p:txBody>
          <a:bodyPr wrap="none" rtlCol="0">
            <a:spAutoFit/>
          </a:bodyPr>
          <a:lstStyle/>
          <a:p>
            <a:r>
              <a:rPr lang="en-US" sz="2000" b="1" dirty="0"/>
              <a:t>Hybridize…</a:t>
            </a:r>
          </a:p>
        </p:txBody>
      </p:sp>
      <p:cxnSp>
        <p:nvCxnSpPr>
          <p:cNvPr id="54" name="Straight Connector 53">
            <a:extLst>
              <a:ext uri="{FF2B5EF4-FFF2-40B4-BE49-F238E27FC236}">
                <a16:creationId xmlns:a16="http://schemas.microsoft.com/office/drawing/2014/main" id="{4CB5ECE8-C784-6442-9A6E-6AA0D4EC5870}"/>
              </a:ext>
            </a:extLst>
          </p:cNvPr>
          <p:cNvCxnSpPr/>
          <p:nvPr/>
        </p:nvCxnSpPr>
        <p:spPr>
          <a:xfrm>
            <a:off x="2435676" y="4274752"/>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CA4888-3E6A-0147-9168-A5B6C677BD5F}"/>
              </a:ext>
            </a:extLst>
          </p:cNvPr>
          <p:cNvCxnSpPr/>
          <p:nvPr/>
        </p:nvCxnSpPr>
        <p:spPr>
          <a:xfrm>
            <a:off x="2435676" y="4625935"/>
            <a:ext cx="5287617"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CEDC89-6F28-0041-BD43-799351C1220B}"/>
              </a:ext>
            </a:extLst>
          </p:cNvPr>
          <p:cNvCxnSpPr>
            <a:cxnSpLocks/>
          </p:cNvCxnSpPr>
          <p:nvPr/>
        </p:nvCxnSpPr>
        <p:spPr>
          <a:xfrm flipV="1">
            <a:off x="2786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4D9ED6-1E2A-D640-BE1E-03E1C8A25DCE}"/>
              </a:ext>
            </a:extLst>
          </p:cNvPr>
          <p:cNvCxnSpPr>
            <a:cxnSpLocks/>
          </p:cNvCxnSpPr>
          <p:nvPr/>
        </p:nvCxnSpPr>
        <p:spPr>
          <a:xfrm flipV="1">
            <a:off x="2939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E07961-B110-7A4D-B972-458165265B2D}"/>
              </a:ext>
            </a:extLst>
          </p:cNvPr>
          <p:cNvCxnSpPr>
            <a:cxnSpLocks/>
          </p:cNvCxnSpPr>
          <p:nvPr/>
        </p:nvCxnSpPr>
        <p:spPr>
          <a:xfrm flipV="1">
            <a:off x="3091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5EBB11-7821-FD4C-A35F-70B8E155DE8A}"/>
              </a:ext>
            </a:extLst>
          </p:cNvPr>
          <p:cNvCxnSpPr>
            <a:cxnSpLocks/>
          </p:cNvCxnSpPr>
          <p:nvPr/>
        </p:nvCxnSpPr>
        <p:spPr>
          <a:xfrm flipV="1">
            <a:off x="3244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47B82EC-0EB0-F045-BD37-D266F0A3335D}"/>
              </a:ext>
            </a:extLst>
          </p:cNvPr>
          <p:cNvCxnSpPr>
            <a:cxnSpLocks/>
          </p:cNvCxnSpPr>
          <p:nvPr/>
        </p:nvCxnSpPr>
        <p:spPr>
          <a:xfrm flipV="1">
            <a:off x="3396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6D862F-2803-3E45-BE6F-E807E3AC9082}"/>
              </a:ext>
            </a:extLst>
          </p:cNvPr>
          <p:cNvCxnSpPr>
            <a:cxnSpLocks/>
          </p:cNvCxnSpPr>
          <p:nvPr/>
        </p:nvCxnSpPr>
        <p:spPr>
          <a:xfrm flipV="1">
            <a:off x="3548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7901AB-7FA9-C54F-B57F-6F507C63449C}"/>
              </a:ext>
            </a:extLst>
          </p:cNvPr>
          <p:cNvCxnSpPr>
            <a:cxnSpLocks/>
          </p:cNvCxnSpPr>
          <p:nvPr/>
        </p:nvCxnSpPr>
        <p:spPr>
          <a:xfrm flipV="1">
            <a:off x="3701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5F9B630-8E62-1E44-B6A2-4A1DCBF26BA1}"/>
              </a:ext>
            </a:extLst>
          </p:cNvPr>
          <p:cNvCxnSpPr>
            <a:cxnSpLocks/>
          </p:cNvCxnSpPr>
          <p:nvPr/>
        </p:nvCxnSpPr>
        <p:spPr>
          <a:xfrm flipV="1">
            <a:off x="3853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83CB60-6B64-1847-872F-A3801D771D15}"/>
              </a:ext>
            </a:extLst>
          </p:cNvPr>
          <p:cNvCxnSpPr>
            <a:cxnSpLocks/>
          </p:cNvCxnSpPr>
          <p:nvPr/>
        </p:nvCxnSpPr>
        <p:spPr>
          <a:xfrm flipV="1">
            <a:off x="4006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F0C67B-9297-B34A-B95A-06B0BB7BF09B}"/>
              </a:ext>
            </a:extLst>
          </p:cNvPr>
          <p:cNvCxnSpPr>
            <a:cxnSpLocks/>
          </p:cNvCxnSpPr>
          <p:nvPr/>
        </p:nvCxnSpPr>
        <p:spPr>
          <a:xfrm flipV="1">
            <a:off x="4158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4A3D415-D0A0-3746-9040-B3A750D914F8}"/>
              </a:ext>
            </a:extLst>
          </p:cNvPr>
          <p:cNvCxnSpPr>
            <a:cxnSpLocks/>
          </p:cNvCxnSpPr>
          <p:nvPr/>
        </p:nvCxnSpPr>
        <p:spPr>
          <a:xfrm flipV="1">
            <a:off x="4310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8F23D74-4DAF-7E42-A6DE-C871BA70DEEA}"/>
              </a:ext>
            </a:extLst>
          </p:cNvPr>
          <p:cNvCxnSpPr>
            <a:cxnSpLocks/>
          </p:cNvCxnSpPr>
          <p:nvPr/>
        </p:nvCxnSpPr>
        <p:spPr>
          <a:xfrm flipV="1">
            <a:off x="4463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B0CD229-3505-E348-B5F0-38AE13B8F076}"/>
              </a:ext>
            </a:extLst>
          </p:cNvPr>
          <p:cNvCxnSpPr>
            <a:cxnSpLocks/>
          </p:cNvCxnSpPr>
          <p:nvPr/>
        </p:nvCxnSpPr>
        <p:spPr>
          <a:xfrm flipV="1">
            <a:off x="4615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F39C01-A8D9-4C4B-A2A7-185D14F522CD}"/>
              </a:ext>
            </a:extLst>
          </p:cNvPr>
          <p:cNvCxnSpPr>
            <a:cxnSpLocks/>
          </p:cNvCxnSpPr>
          <p:nvPr/>
        </p:nvCxnSpPr>
        <p:spPr>
          <a:xfrm flipV="1">
            <a:off x="4768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29A6C8-B39A-EB4A-863E-45A65CAC2956}"/>
              </a:ext>
            </a:extLst>
          </p:cNvPr>
          <p:cNvCxnSpPr>
            <a:cxnSpLocks/>
          </p:cNvCxnSpPr>
          <p:nvPr/>
        </p:nvCxnSpPr>
        <p:spPr>
          <a:xfrm flipV="1">
            <a:off x="4920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64399CA-4FE0-2E4B-8FBE-D663160F334E}"/>
              </a:ext>
            </a:extLst>
          </p:cNvPr>
          <p:cNvCxnSpPr>
            <a:cxnSpLocks/>
          </p:cNvCxnSpPr>
          <p:nvPr/>
        </p:nvCxnSpPr>
        <p:spPr>
          <a:xfrm flipV="1">
            <a:off x="5072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00B68A-5889-BF45-B9D8-8580485BC94A}"/>
              </a:ext>
            </a:extLst>
          </p:cNvPr>
          <p:cNvCxnSpPr>
            <a:cxnSpLocks/>
          </p:cNvCxnSpPr>
          <p:nvPr/>
        </p:nvCxnSpPr>
        <p:spPr>
          <a:xfrm flipV="1">
            <a:off x="5225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49F0533-8963-324F-AF79-D560227A0275}"/>
              </a:ext>
            </a:extLst>
          </p:cNvPr>
          <p:cNvCxnSpPr>
            <a:cxnSpLocks/>
          </p:cNvCxnSpPr>
          <p:nvPr/>
        </p:nvCxnSpPr>
        <p:spPr>
          <a:xfrm flipV="1">
            <a:off x="5377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E2C5DB2-9AB1-024C-957F-FA11D36390E8}"/>
              </a:ext>
            </a:extLst>
          </p:cNvPr>
          <p:cNvCxnSpPr>
            <a:cxnSpLocks/>
          </p:cNvCxnSpPr>
          <p:nvPr/>
        </p:nvCxnSpPr>
        <p:spPr>
          <a:xfrm flipV="1">
            <a:off x="5530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CCFD0B3-6310-DC42-BBA3-2ABA38AB1F4D}"/>
              </a:ext>
            </a:extLst>
          </p:cNvPr>
          <p:cNvCxnSpPr>
            <a:cxnSpLocks/>
          </p:cNvCxnSpPr>
          <p:nvPr/>
        </p:nvCxnSpPr>
        <p:spPr>
          <a:xfrm flipV="1">
            <a:off x="5682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0F947B8-B6FD-8F4E-A0B5-3BF30C9759D2}"/>
              </a:ext>
            </a:extLst>
          </p:cNvPr>
          <p:cNvCxnSpPr>
            <a:cxnSpLocks/>
          </p:cNvCxnSpPr>
          <p:nvPr/>
        </p:nvCxnSpPr>
        <p:spPr>
          <a:xfrm flipV="1">
            <a:off x="5834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C8D76FE-96F9-2A41-B447-0C0765B2793F}"/>
              </a:ext>
            </a:extLst>
          </p:cNvPr>
          <p:cNvCxnSpPr>
            <a:cxnSpLocks/>
          </p:cNvCxnSpPr>
          <p:nvPr/>
        </p:nvCxnSpPr>
        <p:spPr>
          <a:xfrm flipV="1">
            <a:off x="5987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0659034-E2B6-344E-A7ED-042582F39706}"/>
              </a:ext>
            </a:extLst>
          </p:cNvPr>
          <p:cNvCxnSpPr>
            <a:cxnSpLocks/>
          </p:cNvCxnSpPr>
          <p:nvPr/>
        </p:nvCxnSpPr>
        <p:spPr>
          <a:xfrm flipV="1">
            <a:off x="6139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4D727D6-A836-5346-8AE1-BE2300A55104}"/>
              </a:ext>
            </a:extLst>
          </p:cNvPr>
          <p:cNvCxnSpPr>
            <a:cxnSpLocks/>
          </p:cNvCxnSpPr>
          <p:nvPr/>
        </p:nvCxnSpPr>
        <p:spPr>
          <a:xfrm flipV="1">
            <a:off x="6292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3E74071-B763-6E42-B9EF-972CFDAF8327}"/>
              </a:ext>
            </a:extLst>
          </p:cNvPr>
          <p:cNvCxnSpPr>
            <a:cxnSpLocks/>
          </p:cNvCxnSpPr>
          <p:nvPr/>
        </p:nvCxnSpPr>
        <p:spPr>
          <a:xfrm flipV="1">
            <a:off x="6444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733D915-03BA-984C-B03C-CFE65BD0BA38}"/>
              </a:ext>
            </a:extLst>
          </p:cNvPr>
          <p:cNvCxnSpPr>
            <a:cxnSpLocks/>
          </p:cNvCxnSpPr>
          <p:nvPr/>
        </p:nvCxnSpPr>
        <p:spPr>
          <a:xfrm flipV="1">
            <a:off x="6596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72E6D9E-6F8C-8F48-BAD6-08168DAD3B06}"/>
              </a:ext>
            </a:extLst>
          </p:cNvPr>
          <p:cNvCxnSpPr>
            <a:cxnSpLocks/>
          </p:cNvCxnSpPr>
          <p:nvPr/>
        </p:nvCxnSpPr>
        <p:spPr>
          <a:xfrm flipV="1">
            <a:off x="67492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522DD2-73E9-4042-ACE9-201C00050460}"/>
              </a:ext>
            </a:extLst>
          </p:cNvPr>
          <p:cNvCxnSpPr>
            <a:cxnSpLocks/>
          </p:cNvCxnSpPr>
          <p:nvPr/>
        </p:nvCxnSpPr>
        <p:spPr>
          <a:xfrm flipV="1">
            <a:off x="69016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9EB34F5-E23E-014D-B437-84C903422E60}"/>
              </a:ext>
            </a:extLst>
          </p:cNvPr>
          <p:cNvCxnSpPr>
            <a:cxnSpLocks/>
          </p:cNvCxnSpPr>
          <p:nvPr/>
        </p:nvCxnSpPr>
        <p:spPr>
          <a:xfrm flipV="1">
            <a:off x="70540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CE1AFB-F564-7242-9CA8-E3255CBEF05D}"/>
              </a:ext>
            </a:extLst>
          </p:cNvPr>
          <p:cNvCxnSpPr>
            <a:cxnSpLocks/>
          </p:cNvCxnSpPr>
          <p:nvPr/>
        </p:nvCxnSpPr>
        <p:spPr>
          <a:xfrm flipV="1">
            <a:off x="72064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261494-52AB-C945-8A46-C971A6D7F06C}"/>
              </a:ext>
            </a:extLst>
          </p:cNvPr>
          <p:cNvCxnSpPr>
            <a:cxnSpLocks/>
          </p:cNvCxnSpPr>
          <p:nvPr/>
        </p:nvCxnSpPr>
        <p:spPr>
          <a:xfrm flipV="1">
            <a:off x="7358858" y="4274753"/>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6CB7811B-03FD-254A-9C7F-8EC66FC3E826}"/>
              </a:ext>
            </a:extLst>
          </p:cNvPr>
          <p:cNvSpPr txBox="1"/>
          <p:nvPr/>
        </p:nvSpPr>
        <p:spPr>
          <a:xfrm>
            <a:off x="588536" y="4250289"/>
            <a:ext cx="1909497" cy="400110"/>
          </a:xfrm>
          <a:prstGeom prst="rect">
            <a:avLst/>
          </a:prstGeom>
          <a:noFill/>
        </p:spPr>
        <p:txBody>
          <a:bodyPr wrap="none" rtlCol="0">
            <a:spAutoFit/>
          </a:bodyPr>
          <a:lstStyle/>
          <a:p>
            <a:r>
              <a:rPr lang="en-US" sz="2000" b="1" dirty="0"/>
              <a:t>Genomic DNA</a:t>
            </a:r>
          </a:p>
        </p:txBody>
      </p:sp>
      <p:cxnSp>
        <p:nvCxnSpPr>
          <p:cNvPr id="90" name="Straight Connector 89">
            <a:extLst>
              <a:ext uri="{FF2B5EF4-FFF2-40B4-BE49-F238E27FC236}">
                <a16:creationId xmlns:a16="http://schemas.microsoft.com/office/drawing/2014/main" id="{2838E616-3ACA-9E4A-A3EE-E2ECE0EB02BA}"/>
              </a:ext>
            </a:extLst>
          </p:cNvPr>
          <p:cNvCxnSpPr>
            <a:cxnSpLocks/>
          </p:cNvCxnSpPr>
          <p:nvPr/>
        </p:nvCxnSpPr>
        <p:spPr>
          <a:xfrm>
            <a:off x="3199022" y="4274752"/>
            <a:ext cx="13252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9C1E7B-6EE2-EA4D-AE13-D66BB056FEC2}"/>
              </a:ext>
            </a:extLst>
          </p:cNvPr>
          <p:cNvCxnSpPr>
            <a:cxnSpLocks/>
          </p:cNvCxnSpPr>
          <p:nvPr/>
        </p:nvCxnSpPr>
        <p:spPr>
          <a:xfrm flipV="1">
            <a:off x="35502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698FA30-F85B-3A44-A290-AA317BAB9ADF}"/>
              </a:ext>
            </a:extLst>
          </p:cNvPr>
          <p:cNvCxnSpPr>
            <a:cxnSpLocks/>
          </p:cNvCxnSpPr>
          <p:nvPr/>
        </p:nvCxnSpPr>
        <p:spPr>
          <a:xfrm flipV="1">
            <a:off x="37026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0C6944-EF94-2243-8C53-C13BD13563BD}"/>
              </a:ext>
            </a:extLst>
          </p:cNvPr>
          <p:cNvCxnSpPr>
            <a:cxnSpLocks/>
          </p:cNvCxnSpPr>
          <p:nvPr/>
        </p:nvCxnSpPr>
        <p:spPr>
          <a:xfrm flipV="1">
            <a:off x="38550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D8198D1-9C4F-2A48-9CEA-E2F0A036D179}"/>
              </a:ext>
            </a:extLst>
          </p:cNvPr>
          <p:cNvCxnSpPr>
            <a:cxnSpLocks/>
          </p:cNvCxnSpPr>
          <p:nvPr/>
        </p:nvCxnSpPr>
        <p:spPr>
          <a:xfrm flipV="1">
            <a:off x="40074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C7B364E-E067-3540-BB8E-A0FD3E9DCC6D}"/>
              </a:ext>
            </a:extLst>
          </p:cNvPr>
          <p:cNvCxnSpPr>
            <a:cxnSpLocks/>
          </p:cNvCxnSpPr>
          <p:nvPr/>
        </p:nvCxnSpPr>
        <p:spPr>
          <a:xfrm flipV="1">
            <a:off x="4159804" y="4274753"/>
            <a:ext cx="0" cy="3511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BEE5229-EA1A-4748-874F-642DF868F51C}"/>
              </a:ext>
            </a:extLst>
          </p:cNvPr>
          <p:cNvSpPr/>
          <p:nvPr/>
        </p:nvSpPr>
        <p:spPr>
          <a:xfrm>
            <a:off x="4481757" y="4104130"/>
            <a:ext cx="341243" cy="34124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02602AB-FD27-2840-97D0-20F15824A8AE}"/>
              </a:ext>
            </a:extLst>
          </p:cNvPr>
          <p:cNvCxnSpPr/>
          <p:nvPr/>
        </p:nvCxnSpPr>
        <p:spPr>
          <a:xfrm flipV="1">
            <a:off x="4302516" y="3902331"/>
            <a:ext cx="333252" cy="3332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2025F7A-138D-0944-8A8F-0A254399AF2C}"/>
              </a:ext>
            </a:extLst>
          </p:cNvPr>
          <p:cNvCxnSpPr>
            <a:cxnSpLocks/>
          </p:cNvCxnSpPr>
          <p:nvPr/>
        </p:nvCxnSpPr>
        <p:spPr>
          <a:xfrm flipH="1" flipV="1">
            <a:off x="4635768" y="3880402"/>
            <a:ext cx="333252" cy="3332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70C6005-383C-A646-B69B-585A688377E1}"/>
              </a:ext>
            </a:extLst>
          </p:cNvPr>
          <p:cNvCxnSpPr>
            <a:cxnSpLocks/>
          </p:cNvCxnSpPr>
          <p:nvPr/>
        </p:nvCxnSpPr>
        <p:spPr>
          <a:xfrm flipV="1">
            <a:off x="4642591" y="3388029"/>
            <a:ext cx="11107" cy="50728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2C9FA4-F079-6B4C-92E6-CE609C2392B3}"/>
              </a:ext>
            </a:extLst>
          </p:cNvPr>
          <p:cNvSpPr txBox="1"/>
          <p:nvPr/>
        </p:nvSpPr>
        <p:spPr>
          <a:xfrm>
            <a:off x="2711458" y="3546495"/>
            <a:ext cx="1992853" cy="369332"/>
          </a:xfrm>
          <a:prstGeom prst="rect">
            <a:avLst/>
          </a:prstGeom>
          <a:noFill/>
        </p:spPr>
        <p:txBody>
          <a:bodyPr wrap="none" rtlCol="0">
            <a:spAutoFit/>
          </a:bodyPr>
          <a:lstStyle/>
          <a:p>
            <a:r>
              <a:rPr lang="en-US" sz="1800" b="1" dirty="0"/>
              <a:t>Bind Antibody…</a:t>
            </a:r>
          </a:p>
        </p:txBody>
      </p:sp>
      <p:sp>
        <p:nvSpPr>
          <p:cNvPr id="103" name="Oval 102">
            <a:extLst>
              <a:ext uri="{FF2B5EF4-FFF2-40B4-BE49-F238E27FC236}">
                <a16:creationId xmlns:a16="http://schemas.microsoft.com/office/drawing/2014/main" id="{E93BC211-AA50-3C42-9DE2-CEAB81F86770}"/>
              </a:ext>
            </a:extLst>
          </p:cNvPr>
          <p:cNvSpPr/>
          <p:nvPr/>
        </p:nvSpPr>
        <p:spPr>
          <a:xfrm>
            <a:off x="4499920" y="3076894"/>
            <a:ext cx="341243" cy="34124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EB212BE-D59D-4B47-8D03-5D81B04D9C13}"/>
              </a:ext>
            </a:extLst>
          </p:cNvPr>
          <p:cNvSpPr txBox="1"/>
          <p:nvPr/>
        </p:nvSpPr>
        <p:spPr>
          <a:xfrm>
            <a:off x="4841163" y="3079414"/>
            <a:ext cx="1237839" cy="307777"/>
          </a:xfrm>
          <a:prstGeom prst="rect">
            <a:avLst/>
          </a:prstGeom>
          <a:noFill/>
        </p:spPr>
        <p:txBody>
          <a:bodyPr wrap="none" rtlCol="0">
            <a:spAutoFit/>
          </a:bodyPr>
          <a:lstStyle/>
          <a:p>
            <a:r>
              <a:rPr lang="en-US" b="1" dirty="0">
                <a:solidFill>
                  <a:schemeClr val="accent2">
                    <a:lumMod val="50000"/>
                  </a:schemeClr>
                </a:solidFill>
              </a:rPr>
              <a:t>Fluorophore</a:t>
            </a:r>
          </a:p>
        </p:txBody>
      </p:sp>
      <p:sp>
        <p:nvSpPr>
          <p:cNvPr id="105" name="TextBox 104">
            <a:extLst>
              <a:ext uri="{FF2B5EF4-FFF2-40B4-BE49-F238E27FC236}">
                <a16:creationId xmlns:a16="http://schemas.microsoft.com/office/drawing/2014/main" id="{0443913A-9EFE-044F-BE40-073A9C151A68}"/>
              </a:ext>
            </a:extLst>
          </p:cNvPr>
          <p:cNvSpPr txBox="1"/>
          <p:nvPr/>
        </p:nvSpPr>
        <p:spPr>
          <a:xfrm>
            <a:off x="4711134" y="3547686"/>
            <a:ext cx="1595309" cy="369332"/>
          </a:xfrm>
          <a:prstGeom prst="rect">
            <a:avLst/>
          </a:prstGeom>
          <a:noFill/>
        </p:spPr>
        <p:txBody>
          <a:bodyPr wrap="none" rtlCol="0">
            <a:spAutoFit/>
          </a:bodyPr>
          <a:lstStyle/>
          <a:p>
            <a:r>
              <a:rPr lang="en-US" sz="1800" b="1" dirty="0"/>
              <a:t>… And </a:t>
            </a:r>
            <a:r>
              <a:rPr lang="en-US" sz="1800" b="1" dirty="0">
                <a:solidFill>
                  <a:schemeClr val="accent2">
                    <a:lumMod val="50000"/>
                  </a:schemeClr>
                </a:solidFill>
              </a:rPr>
              <a:t>glow</a:t>
            </a:r>
            <a:r>
              <a:rPr lang="en-US" sz="1800" b="1" dirty="0"/>
              <a:t>!</a:t>
            </a:r>
          </a:p>
        </p:txBody>
      </p:sp>
      <p:cxnSp>
        <p:nvCxnSpPr>
          <p:cNvPr id="11" name="Straight Connector 10">
            <a:extLst>
              <a:ext uri="{FF2B5EF4-FFF2-40B4-BE49-F238E27FC236}">
                <a16:creationId xmlns:a16="http://schemas.microsoft.com/office/drawing/2014/main" id="{583CD00C-D97D-C246-9669-45439BEA61A8}"/>
              </a:ext>
            </a:extLst>
          </p:cNvPr>
          <p:cNvCxnSpPr/>
          <p:nvPr/>
        </p:nvCxnSpPr>
        <p:spPr>
          <a:xfrm flipH="1" flipV="1">
            <a:off x="4302516" y="2903565"/>
            <a:ext cx="179912" cy="153888"/>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BAEE1A-189C-3E4F-B70A-90F5A51E3E5E}"/>
              </a:ext>
            </a:extLst>
          </p:cNvPr>
          <p:cNvCxnSpPr>
            <a:cxnSpLocks/>
          </p:cNvCxnSpPr>
          <p:nvPr/>
        </p:nvCxnSpPr>
        <p:spPr>
          <a:xfrm flipV="1">
            <a:off x="4670541" y="2763859"/>
            <a:ext cx="0" cy="249972"/>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E0DCF97-212B-0F47-84CE-E24C80D28F51}"/>
              </a:ext>
            </a:extLst>
          </p:cNvPr>
          <p:cNvCxnSpPr>
            <a:cxnSpLocks/>
          </p:cNvCxnSpPr>
          <p:nvPr/>
        </p:nvCxnSpPr>
        <p:spPr>
          <a:xfrm flipV="1">
            <a:off x="4863682" y="2888845"/>
            <a:ext cx="195384" cy="18332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F027DAD-5AAE-8844-BBC1-F7F0F4063228}"/>
              </a:ext>
            </a:extLst>
          </p:cNvPr>
          <p:cNvSpPr txBox="1"/>
          <p:nvPr/>
        </p:nvSpPr>
        <p:spPr>
          <a:xfrm>
            <a:off x="1672521" y="5397092"/>
            <a:ext cx="6064481" cy="307777"/>
          </a:xfrm>
          <a:prstGeom prst="rect">
            <a:avLst/>
          </a:prstGeom>
          <a:noFill/>
        </p:spPr>
        <p:txBody>
          <a:bodyPr wrap="none" rtlCol="0">
            <a:spAutoFit/>
          </a:bodyPr>
          <a:lstStyle/>
          <a:p>
            <a:r>
              <a:rPr lang="en-US" i="1" dirty="0"/>
              <a:t>Please note: this is a simple cartoon example. The reality is more complex!</a:t>
            </a:r>
          </a:p>
        </p:txBody>
      </p:sp>
    </p:spTree>
    <p:extLst>
      <p:ext uri="{BB962C8B-B14F-4D97-AF65-F5344CB8AC3E}">
        <p14:creationId xmlns:p14="http://schemas.microsoft.com/office/powerpoint/2010/main" val="2814791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7"/>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Fiber FISH</a:t>
            </a:r>
            <a:endParaRPr/>
          </a:p>
        </p:txBody>
      </p:sp>
      <p:pic>
        <p:nvPicPr>
          <p:cNvPr id="5" name="Picture 4" descr="Screen Shot 2015-01-20 at 3.23.55 PM.png">
            <a:extLst>
              <a:ext uri="{FF2B5EF4-FFF2-40B4-BE49-F238E27FC236}">
                <a16:creationId xmlns:a16="http://schemas.microsoft.com/office/drawing/2014/main" id="{E5F07B86-1C30-134D-ADA0-37745D251FC3}"/>
              </a:ext>
            </a:extLst>
          </p:cNvPr>
          <p:cNvPicPr>
            <a:picLocks noChangeAspect="1"/>
          </p:cNvPicPr>
          <p:nvPr/>
        </p:nvPicPr>
        <p:blipFill rotWithShape="1">
          <a:blip r:embed="rId3">
            <a:extLst>
              <a:ext uri="{28A0092B-C50C-407E-A947-70E740481C1C}">
                <a14:useLocalDpi xmlns:a14="http://schemas.microsoft.com/office/drawing/2010/main" val="0"/>
              </a:ext>
            </a:extLst>
          </a:blip>
          <a:srcRect b="67132"/>
          <a:stretch/>
        </p:blipFill>
        <p:spPr>
          <a:xfrm>
            <a:off x="266041" y="3237048"/>
            <a:ext cx="2849880" cy="1728143"/>
          </a:xfrm>
          <a:prstGeom prst="rect">
            <a:avLst/>
          </a:prstGeom>
        </p:spPr>
      </p:pic>
      <p:pic>
        <p:nvPicPr>
          <p:cNvPr id="6" name="Picture 5" descr="Screen Shot 2015-01-20 at 3.23.55 PM.png">
            <a:extLst>
              <a:ext uri="{FF2B5EF4-FFF2-40B4-BE49-F238E27FC236}">
                <a16:creationId xmlns:a16="http://schemas.microsoft.com/office/drawing/2014/main" id="{797836A0-F21F-634E-8628-50AC83CC34DF}"/>
              </a:ext>
            </a:extLst>
          </p:cNvPr>
          <p:cNvPicPr>
            <a:picLocks noChangeAspect="1"/>
          </p:cNvPicPr>
          <p:nvPr/>
        </p:nvPicPr>
        <p:blipFill rotWithShape="1">
          <a:blip r:embed="rId3">
            <a:extLst>
              <a:ext uri="{28A0092B-C50C-407E-A947-70E740481C1C}">
                <a14:useLocalDpi xmlns:a14="http://schemas.microsoft.com/office/drawing/2010/main" val="0"/>
              </a:ext>
            </a:extLst>
          </a:blip>
          <a:srcRect l="-3529" t="33913" r="3529" b="33219"/>
          <a:stretch/>
        </p:blipFill>
        <p:spPr>
          <a:xfrm>
            <a:off x="3115921" y="3237049"/>
            <a:ext cx="2849880" cy="1728143"/>
          </a:xfrm>
          <a:prstGeom prst="rect">
            <a:avLst/>
          </a:prstGeom>
        </p:spPr>
      </p:pic>
      <p:pic>
        <p:nvPicPr>
          <p:cNvPr id="7" name="Picture 6" descr="Screen Shot 2015-01-20 at 3.23.55 PM.png">
            <a:extLst>
              <a:ext uri="{FF2B5EF4-FFF2-40B4-BE49-F238E27FC236}">
                <a16:creationId xmlns:a16="http://schemas.microsoft.com/office/drawing/2014/main" id="{65BC29D0-EB95-0747-88A3-0943250FB78F}"/>
              </a:ext>
            </a:extLst>
          </p:cNvPr>
          <p:cNvPicPr>
            <a:picLocks noChangeAspect="1"/>
          </p:cNvPicPr>
          <p:nvPr/>
        </p:nvPicPr>
        <p:blipFill rotWithShape="1">
          <a:blip r:embed="rId3">
            <a:extLst>
              <a:ext uri="{28A0092B-C50C-407E-A947-70E740481C1C}">
                <a14:useLocalDpi xmlns:a14="http://schemas.microsoft.com/office/drawing/2010/main" val="0"/>
              </a:ext>
            </a:extLst>
          </a:blip>
          <a:srcRect t="68174"/>
          <a:stretch/>
        </p:blipFill>
        <p:spPr>
          <a:xfrm>
            <a:off x="6112105" y="3237049"/>
            <a:ext cx="2849880" cy="1673352"/>
          </a:xfrm>
          <a:prstGeom prst="rect">
            <a:avLst/>
          </a:prstGeom>
        </p:spPr>
      </p:pic>
      <p:sp>
        <p:nvSpPr>
          <p:cNvPr id="2" name="TextBox 1">
            <a:extLst>
              <a:ext uri="{FF2B5EF4-FFF2-40B4-BE49-F238E27FC236}">
                <a16:creationId xmlns:a16="http://schemas.microsoft.com/office/drawing/2014/main" id="{99B3BEAA-D73B-414A-98B3-E90A0FF09EDB}"/>
              </a:ext>
            </a:extLst>
          </p:cNvPr>
          <p:cNvSpPr txBox="1"/>
          <p:nvPr/>
        </p:nvSpPr>
        <p:spPr>
          <a:xfrm>
            <a:off x="414451" y="1109955"/>
            <a:ext cx="8427797" cy="646331"/>
          </a:xfrm>
          <a:prstGeom prst="rect">
            <a:avLst/>
          </a:prstGeom>
          <a:noFill/>
        </p:spPr>
        <p:txBody>
          <a:bodyPr wrap="square" rtlCol="0">
            <a:spAutoFit/>
          </a:bodyPr>
          <a:lstStyle/>
          <a:p>
            <a:pPr algn="ctr"/>
            <a:r>
              <a:rPr lang="en-US" sz="1800" b="1" dirty="0"/>
              <a:t>Can we identify regions in the human genome that have more/less copies in different individuals using fiber FISH?</a:t>
            </a:r>
          </a:p>
        </p:txBody>
      </p:sp>
      <p:sp>
        <p:nvSpPr>
          <p:cNvPr id="3" name="Left-Right Arrow 2">
            <a:extLst>
              <a:ext uri="{FF2B5EF4-FFF2-40B4-BE49-F238E27FC236}">
                <a16:creationId xmlns:a16="http://schemas.microsoft.com/office/drawing/2014/main" id="{AB6B6D9C-1DCC-A340-B8F5-D9CB9E33A02C}"/>
              </a:ext>
            </a:extLst>
          </p:cNvPr>
          <p:cNvSpPr/>
          <p:nvPr/>
        </p:nvSpPr>
        <p:spPr>
          <a:xfrm>
            <a:off x="266041" y="2949012"/>
            <a:ext cx="8695944" cy="192024"/>
          </a:xfrm>
          <a:prstGeom prst="leftRightArrow">
            <a:avLst/>
          </a:prstGeom>
          <a:gradFill flip="none" rotWithShape="1">
            <a:gsLst>
              <a:gs pos="0">
                <a:srgbClr val="FF2600"/>
              </a:gs>
              <a:gs pos="50000">
                <a:schemeClr val="accent1">
                  <a:tint val="44500"/>
                  <a:satMod val="160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8525F05-76C7-C541-BD91-C20A93E5A4B1}"/>
              </a:ext>
            </a:extLst>
          </p:cNvPr>
          <p:cNvSpPr txBox="1"/>
          <p:nvPr/>
        </p:nvSpPr>
        <p:spPr>
          <a:xfrm>
            <a:off x="237085" y="2679371"/>
            <a:ext cx="1348446" cy="307777"/>
          </a:xfrm>
          <a:prstGeom prst="rect">
            <a:avLst/>
          </a:prstGeom>
          <a:noFill/>
        </p:spPr>
        <p:txBody>
          <a:bodyPr wrap="none" rtlCol="0">
            <a:spAutoFit/>
          </a:bodyPr>
          <a:lstStyle/>
          <a:p>
            <a:r>
              <a:rPr lang="en-US" b="1" dirty="0"/>
              <a:t>Fewer Copies</a:t>
            </a:r>
          </a:p>
        </p:txBody>
      </p:sp>
      <p:sp>
        <p:nvSpPr>
          <p:cNvPr id="11" name="TextBox 10">
            <a:extLst>
              <a:ext uri="{FF2B5EF4-FFF2-40B4-BE49-F238E27FC236}">
                <a16:creationId xmlns:a16="http://schemas.microsoft.com/office/drawing/2014/main" id="{F459F7F1-5011-7846-B0DF-4171AA6B570C}"/>
              </a:ext>
            </a:extLst>
          </p:cNvPr>
          <p:cNvSpPr txBox="1"/>
          <p:nvPr/>
        </p:nvSpPr>
        <p:spPr>
          <a:xfrm>
            <a:off x="3736158" y="2679370"/>
            <a:ext cx="1537600" cy="307777"/>
          </a:xfrm>
          <a:prstGeom prst="rect">
            <a:avLst/>
          </a:prstGeom>
          <a:noFill/>
        </p:spPr>
        <p:txBody>
          <a:bodyPr wrap="none" rtlCol="0">
            <a:spAutoFit/>
          </a:bodyPr>
          <a:lstStyle/>
          <a:p>
            <a:r>
              <a:rPr lang="en-US" b="1" dirty="0"/>
              <a:t>Average Copies</a:t>
            </a:r>
          </a:p>
        </p:txBody>
      </p:sp>
      <p:sp>
        <p:nvSpPr>
          <p:cNvPr id="12" name="TextBox 11">
            <a:extLst>
              <a:ext uri="{FF2B5EF4-FFF2-40B4-BE49-F238E27FC236}">
                <a16:creationId xmlns:a16="http://schemas.microsoft.com/office/drawing/2014/main" id="{55AB33F8-8143-504E-9EC9-C0584E0FF3C5}"/>
              </a:ext>
            </a:extLst>
          </p:cNvPr>
          <p:cNvSpPr txBox="1"/>
          <p:nvPr/>
        </p:nvSpPr>
        <p:spPr>
          <a:xfrm>
            <a:off x="7703307" y="2641235"/>
            <a:ext cx="1258678" cy="307777"/>
          </a:xfrm>
          <a:prstGeom prst="rect">
            <a:avLst/>
          </a:prstGeom>
          <a:noFill/>
        </p:spPr>
        <p:txBody>
          <a:bodyPr wrap="none" rtlCol="0">
            <a:spAutoFit/>
          </a:bodyPr>
          <a:lstStyle/>
          <a:p>
            <a:r>
              <a:rPr lang="en-US" b="1" dirty="0"/>
              <a:t>More Copies</a:t>
            </a:r>
          </a:p>
        </p:txBody>
      </p:sp>
      <p:sp>
        <p:nvSpPr>
          <p:cNvPr id="13" name="TextBox 12">
            <a:extLst>
              <a:ext uri="{FF2B5EF4-FFF2-40B4-BE49-F238E27FC236}">
                <a16:creationId xmlns:a16="http://schemas.microsoft.com/office/drawing/2014/main" id="{73CFA237-A960-6F4B-BA66-496346780F96}"/>
              </a:ext>
            </a:extLst>
          </p:cNvPr>
          <p:cNvSpPr txBox="1"/>
          <p:nvPr/>
        </p:nvSpPr>
        <p:spPr>
          <a:xfrm>
            <a:off x="264517" y="5198439"/>
            <a:ext cx="889987" cy="307777"/>
          </a:xfrm>
          <a:prstGeom prst="rect">
            <a:avLst/>
          </a:prstGeom>
          <a:noFill/>
        </p:spPr>
        <p:txBody>
          <a:bodyPr wrap="none" rtlCol="0">
            <a:spAutoFit/>
          </a:bodyPr>
          <a:lstStyle/>
          <a:p>
            <a:r>
              <a:rPr lang="en-US" b="1" dirty="0"/>
              <a:t>Deletion</a:t>
            </a:r>
          </a:p>
        </p:txBody>
      </p:sp>
      <p:sp>
        <p:nvSpPr>
          <p:cNvPr id="14" name="TextBox 13">
            <a:extLst>
              <a:ext uri="{FF2B5EF4-FFF2-40B4-BE49-F238E27FC236}">
                <a16:creationId xmlns:a16="http://schemas.microsoft.com/office/drawing/2014/main" id="{740FC213-AF09-5A49-AEC1-4EB421DC22D6}"/>
              </a:ext>
            </a:extLst>
          </p:cNvPr>
          <p:cNvSpPr txBox="1"/>
          <p:nvPr/>
        </p:nvSpPr>
        <p:spPr>
          <a:xfrm>
            <a:off x="4028766" y="5164950"/>
            <a:ext cx="1050288" cy="307777"/>
          </a:xfrm>
          <a:prstGeom prst="rect">
            <a:avLst/>
          </a:prstGeom>
          <a:noFill/>
        </p:spPr>
        <p:txBody>
          <a:bodyPr wrap="none" rtlCol="0">
            <a:spAutoFit/>
          </a:bodyPr>
          <a:lstStyle/>
          <a:p>
            <a:r>
              <a:rPr lang="en-US" b="1" dirty="0"/>
              <a:t>Reference</a:t>
            </a:r>
          </a:p>
        </p:txBody>
      </p:sp>
      <p:sp>
        <p:nvSpPr>
          <p:cNvPr id="15" name="TextBox 14">
            <a:extLst>
              <a:ext uri="{FF2B5EF4-FFF2-40B4-BE49-F238E27FC236}">
                <a16:creationId xmlns:a16="http://schemas.microsoft.com/office/drawing/2014/main" id="{B4B034C2-5842-2D46-9880-319BB114FB05}"/>
              </a:ext>
            </a:extLst>
          </p:cNvPr>
          <p:cNvSpPr txBox="1"/>
          <p:nvPr/>
        </p:nvSpPr>
        <p:spPr>
          <a:xfrm>
            <a:off x="7730739" y="5160303"/>
            <a:ext cx="1157689" cy="307777"/>
          </a:xfrm>
          <a:prstGeom prst="rect">
            <a:avLst/>
          </a:prstGeom>
          <a:noFill/>
        </p:spPr>
        <p:txBody>
          <a:bodyPr wrap="none" rtlCol="0">
            <a:spAutoFit/>
          </a:bodyPr>
          <a:lstStyle/>
          <a:p>
            <a:r>
              <a:rPr lang="en-US" b="1" dirty="0"/>
              <a:t>Duplication</a:t>
            </a:r>
          </a:p>
        </p:txBody>
      </p:sp>
      <p:sp>
        <p:nvSpPr>
          <p:cNvPr id="8" name="TextBox 7">
            <a:extLst>
              <a:ext uri="{FF2B5EF4-FFF2-40B4-BE49-F238E27FC236}">
                <a16:creationId xmlns:a16="http://schemas.microsoft.com/office/drawing/2014/main" id="{BE38E4D8-7974-5144-9206-1521A195B2F8}"/>
              </a:ext>
            </a:extLst>
          </p:cNvPr>
          <p:cNvSpPr txBox="1"/>
          <p:nvPr/>
        </p:nvSpPr>
        <p:spPr>
          <a:xfrm>
            <a:off x="0" y="4927927"/>
            <a:ext cx="3171061" cy="307777"/>
          </a:xfrm>
          <a:prstGeom prst="rect">
            <a:avLst/>
          </a:prstGeom>
          <a:noFill/>
        </p:spPr>
        <p:txBody>
          <a:bodyPr wrap="none" rtlCol="0">
            <a:spAutoFit/>
          </a:bodyPr>
          <a:lstStyle/>
          <a:p>
            <a:r>
              <a:rPr lang="en-US" i="1" dirty="0"/>
              <a:t>If we used SV types we just learned…</a:t>
            </a:r>
          </a:p>
        </p:txBody>
      </p:sp>
      <p:sp>
        <p:nvSpPr>
          <p:cNvPr id="16" name="TextBox 15">
            <a:extLst>
              <a:ext uri="{FF2B5EF4-FFF2-40B4-BE49-F238E27FC236}">
                <a16:creationId xmlns:a16="http://schemas.microsoft.com/office/drawing/2014/main" id="{C20A432C-4BB3-BF45-9274-07B65191D979}"/>
              </a:ext>
            </a:extLst>
          </p:cNvPr>
          <p:cNvSpPr txBox="1"/>
          <p:nvPr/>
        </p:nvSpPr>
        <p:spPr>
          <a:xfrm>
            <a:off x="1868619" y="2044872"/>
            <a:ext cx="5519460" cy="307777"/>
          </a:xfrm>
          <a:prstGeom prst="rect">
            <a:avLst/>
          </a:prstGeom>
          <a:noFill/>
        </p:spPr>
        <p:txBody>
          <a:bodyPr wrap="none" rtlCol="0">
            <a:spAutoFit/>
          </a:bodyPr>
          <a:lstStyle/>
          <a:p>
            <a:r>
              <a:rPr lang="en-US" dirty="0"/>
              <a:t>Yes! One example is at the Amylase (</a:t>
            </a:r>
            <a:r>
              <a:rPr lang="en-US" i="1" dirty="0"/>
              <a:t>AMY1</a:t>
            </a:r>
            <a:r>
              <a:rPr lang="en-US" dirty="0"/>
              <a:t>) gene locus in humans.</a:t>
            </a:r>
          </a:p>
        </p:txBody>
      </p:sp>
      <p:sp>
        <p:nvSpPr>
          <p:cNvPr id="21" name="TextBox 20">
            <a:extLst>
              <a:ext uri="{FF2B5EF4-FFF2-40B4-BE49-F238E27FC236}">
                <a16:creationId xmlns:a16="http://schemas.microsoft.com/office/drawing/2014/main" id="{BE8CE035-FC1A-B843-8D74-251B8DBD304A}"/>
              </a:ext>
            </a:extLst>
          </p:cNvPr>
          <p:cNvSpPr txBox="1"/>
          <p:nvPr/>
        </p:nvSpPr>
        <p:spPr>
          <a:xfrm>
            <a:off x="0" y="6059784"/>
            <a:ext cx="7183377" cy="253916"/>
          </a:xfrm>
          <a:prstGeom prst="rect">
            <a:avLst/>
          </a:prstGeom>
          <a:noFill/>
        </p:spPr>
        <p:txBody>
          <a:bodyPr wrap="none" rtlCol="0">
            <a:spAutoFit/>
          </a:bodyPr>
          <a:lstStyle/>
          <a:p>
            <a:r>
              <a:rPr lang="en-US" sz="1050" dirty="0" err="1"/>
              <a:t>Iafrate</a:t>
            </a:r>
            <a:r>
              <a:rPr lang="en-US" sz="1050" dirty="0"/>
              <a:t> A. J. et al. </a:t>
            </a:r>
            <a:r>
              <a:rPr lang="en-US" sz="1050" i="1" dirty="0"/>
              <a:t>Detection of large-scale variation in the human genome</a:t>
            </a:r>
            <a:r>
              <a:rPr lang="en-US" sz="1050" dirty="0"/>
              <a:t>. (2004). </a:t>
            </a:r>
            <a:r>
              <a:rPr lang="en-US" sz="1050" i="1" dirty="0"/>
              <a:t>Nature Genetics</a:t>
            </a:r>
            <a:r>
              <a:rPr lang="en-US" sz="1050" dirty="0"/>
              <a:t>. PMID: 15286789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FEDE-9CFC-D04E-B6F5-089229D952FF}"/>
              </a:ext>
            </a:extLst>
          </p:cNvPr>
          <p:cNvSpPr>
            <a:spLocks noGrp="1"/>
          </p:cNvSpPr>
          <p:nvPr>
            <p:ph type="title"/>
          </p:nvPr>
        </p:nvSpPr>
        <p:spPr/>
        <p:txBody>
          <a:bodyPr/>
          <a:lstStyle/>
          <a:p>
            <a:pPr indent="0">
              <a:buNone/>
            </a:pPr>
            <a:r>
              <a:rPr lang="en-US" dirty="0"/>
              <a:t>Fiber FISH</a:t>
            </a:r>
          </a:p>
        </p:txBody>
      </p:sp>
      <p:pic>
        <p:nvPicPr>
          <p:cNvPr id="4" name="Picture 3">
            <a:extLst>
              <a:ext uri="{FF2B5EF4-FFF2-40B4-BE49-F238E27FC236}">
                <a16:creationId xmlns:a16="http://schemas.microsoft.com/office/drawing/2014/main" id="{47C68821-BA6A-8746-BC42-FA67F2B55ADE}"/>
              </a:ext>
            </a:extLst>
          </p:cNvPr>
          <p:cNvPicPr>
            <a:picLocks noChangeAspect="1"/>
          </p:cNvPicPr>
          <p:nvPr/>
        </p:nvPicPr>
        <p:blipFill>
          <a:blip r:embed="rId2"/>
          <a:stretch>
            <a:fillRect/>
          </a:stretch>
        </p:blipFill>
        <p:spPr>
          <a:xfrm>
            <a:off x="139461" y="799809"/>
            <a:ext cx="4686059" cy="5004331"/>
          </a:xfrm>
          <a:prstGeom prst="rect">
            <a:avLst/>
          </a:prstGeom>
        </p:spPr>
      </p:pic>
      <p:sp>
        <p:nvSpPr>
          <p:cNvPr id="5" name="TextBox 4">
            <a:extLst>
              <a:ext uri="{FF2B5EF4-FFF2-40B4-BE49-F238E27FC236}">
                <a16:creationId xmlns:a16="http://schemas.microsoft.com/office/drawing/2014/main" id="{96B70549-0C16-1446-ACFE-BF241081D6E8}"/>
              </a:ext>
            </a:extLst>
          </p:cNvPr>
          <p:cNvSpPr txBox="1"/>
          <p:nvPr/>
        </p:nvSpPr>
        <p:spPr>
          <a:xfrm>
            <a:off x="5056632" y="1993392"/>
            <a:ext cx="3865611" cy="2031325"/>
          </a:xfrm>
          <a:prstGeom prst="rect">
            <a:avLst/>
          </a:prstGeom>
          <a:noFill/>
        </p:spPr>
        <p:txBody>
          <a:bodyPr wrap="square" rtlCol="0">
            <a:spAutoFit/>
          </a:bodyPr>
          <a:lstStyle/>
          <a:p>
            <a:pPr algn="ctr"/>
            <a:r>
              <a:rPr lang="en-US" sz="1800" dirty="0"/>
              <a:t>The copy number of amylase varies based on population, and likely depends on the amount of starch (plant material) that a given population includes in their diet.</a:t>
            </a:r>
          </a:p>
          <a:p>
            <a:pPr algn="ctr"/>
            <a:endParaRPr lang="en-US" sz="1800" dirty="0"/>
          </a:p>
          <a:p>
            <a:pPr algn="ctr"/>
            <a:r>
              <a:rPr lang="en-US" sz="1800" dirty="0"/>
              <a:t>More Starch = Need More Amylase!</a:t>
            </a:r>
          </a:p>
        </p:txBody>
      </p:sp>
      <p:sp>
        <p:nvSpPr>
          <p:cNvPr id="6" name="TextBox 5">
            <a:extLst>
              <a:ext uri="{FF2B5EF4-FFF2-40B4-BE49-F238E27FC236}">
                <a16:creationId xmlns:a16="http://schemas.microsoft.com/office/drawing/2014/main" id="{F736ADB7-83DC-7743-8499-63E29D68DB47}"/>
              </a:ext>
            </a:extLst>
          </p:cNvPr>
          <p:cNvSpPr txBox="1"/>
          <p:nvPr/>
        </p:nvSpPr>
        <p:spPr>
          <a:xfrm>
            <a:off x="0" y="5891299"/>
            <a:ext cx="7896714" cy="415498"/>
          </a:xfrm>
          <a:prstGeom prst="rect">
            <a:avLst/>
          </a:prstGeom>
          <a:noFill/>
        </p:spPr>
        <p:txBody>
          <a:bodyPr wrap="none" rtlCol="0">
            <a:spAutoFit/>
          </a:bodyPr>
          <a:lstStyle/>
          <a:p>
            <a:r>
              <a:rPr lang="en-US" sz="1050" dirty="0"/>
              <a:t>Perry G. H. et al. </a:t>
            </a:r>
            <a:r>
              <a:rPr lang="en-US" sz="1050" i="1" dirty="0"/>
              <a:t>Diet and the evolution of human amylase gene copy number variation. </a:t>
            </a:r>
            <a:r>
              <a:rPr lang="en-US" sz="1050" dirty="0"/>
              <a:t>(2007). </a:t>
            </a:r>
            <a:r>
              <a:rPr lang="en-US" sz="1050" i="1" dirty="0"/>
              <a:t>Nature Genetics</a:t>
            </a:r>
            <a:r>
              <a:rPr lang="en-US" sz="1050" dirty="0"/>
              <a:t>. PMID: 17828263</a:t>
            </a:r>
          </a:p>
          <a:p>
            <a:r>
              <a:rPr lang="en-US" sz="1050" dirty="0" err="1"/>
              <a:t>Novembre</a:t>
            </a:r>
            <a:r>
              <a:rPr lang="en-US" sz="1050" dirty="0"/>
              <a:t> J., Pritchard J. K., Coop G. </a:t>
            </a:r>
            <a:r>
              <a:rPr lang="en-US" sz="1050" i="1" dirty="0"/>
              <a:t>Adaptive drool in the gene pool</a:t>
            </a:r>
            <a:r>
              <a:rPr lang="en-US" sz="1050" dirty="0"/>
              <a:t>. (2007). </a:t>
            </a:r>
            <a:r>
              <a:rPr lang="en-US" sz="1050" i="1" dirty="0"/>
              <a:t>Nature Genetics</a:t>
            </a:r>
            <a:r>
              <a:rPr lang="en-US" sz="1050" dirty="0"/>
              <a:t>. PMID: 17898775</a:t>
            </a:r>
          </a:p>
        </p:txBody>
      </p:sp>
    </p:spTree>
    <p:extLst>
      <p:ext uri="{BB962C8B-B14F-4D97-AF65-F5344CB8AC3E}">
        <p14:creationId xmlns:p14="http://schemas.microsoft.com/office/powerpoint/2010/main" val="3970142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Oval 262">
            <a:extLst>
              <a:ext uri="{FF2B5EF4-FFF2-40B4-BE49-F238E27FC236}">
                <a16:creationId xmlns:a16="http://schemas.microsoft.com/office/drawing/2014/main" id="{87C13994-C66E-2149-AF8C-BD1205372EED}"/>
              </a:ext>
            </a:extLst>
          </p:cNvPr>
          <p:cNvSpPr/>
          <p:nvPr/>
        </p:nvSpPr>
        <p:spPr>
          <a:xfrm>
            <a:off x="2830877" y="1109766"/>
            <a:ext cx="341243" cy="34124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a:extLst>
              <a:ext uri="{FF2B5EF4-FFF2-40B4-BE49-F238E27FC236}">
                <a16:creationId xmlns:a16="http://schemas.microsoft.com/office/drawing/2014/main" id="{FC3E37D5-7C67-F941-8574-462BA0420E2D}"/>
              </a:ext>
            </a:extLst>
          </p:cNvPr>
          <p:cNvSpPr/>
          <p:nvPr/>
        </p:nvSpPr>
        <p:spPr>
          <a:xfrm>
            <a:off x="4293636" y="1506067"/>
            <a:ext cx="272150" cy="846306"/>
          </a:xfrm>
          <a:prstGeom prst="roundRect">
            <a:avLst/>
          </a:prstGeom>
          <a:solidFill>
            <a:schemeClr val="accent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ounded Rectangle 178">
            <a:extLst>
              <a:ext uri="{FF2B5EF4-FFF2-40B4-BE49-F238E27FC236}">
                <a16:creationId xmlns:a16="http://schemas.microsoft.com/office/drawing/2014/main" id="{079C2F65-BE21-0D48-B7F9-B8FF0A3F4F72}"/>
              </a:ext>
            </a:extLst>
          </p:cNvPr>
          <p:cNvSpPr/>
          <p:nvPr/>
        </p:nvSpPr>
        <p:spPr>
          <a:xfrm>
            <a:off x="4740106" y="2140816"/>
            <a:ext cx="272150" cy="198468"/>
          </a:xfrm>
          <a:prstGeom prst="roundRect">
            <a:avLst/>
          </a:prstGeom>
          <a:solidFill>
            <a:srgbClr val="FF26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B7776-4889-D249-80D2-3B07E2808DCE}"/>
              </a:ext>
            </a:extLst>
          </p:cNvPr>
          <p:cNvSpPr>
            <a:spLocks noGrp="1"/>
          </p:cNvSpPr>
          <p:nvPr>
            <p:ph type="title"/>
          </p:nvPr>
        </p:nvSpPr>
        <p:spPr/>
        <p:txBody>
          <a:bodyPr/>
          <a:lstStyle/>
          <a:p>
            <a:pPr indent="0">
              <a:buNone/>
            </a:pPr>
            <a:r>
              <a:rPr lang="en-US" sz="2000" dirty="0"/>
              <a:t>Microarrays</a:t>
            </a:r>
          </a:p>
        </p:txBody>
      </p:sp>
      <p:sp>
        <p:nvSpPr>
          <p:cNvPr id="4" name="TextBox 3">
            <a:extLst>
              <a:ext uri="{FF2B5EF4-FFF2-40B4-BE49-F238E27FC236}">
                <a16:creationId xmlns:a16="http://schemas.microsoft.com/office/drawing/2014/main" id="{D09E9A22-6914-CD4E-B0E7-18805787626F}"/>
              </a:ext>
            </a:extLst>
          </p:cNvPr>
          <p:cNvSpPr txBox="1"/>
          <p:nvPr/>
        </p:nvSpPr>
        <p:spPr>
          <a:xfrm>
            <a:off x="1153864" y="738736"/>
            <a:ext cx="1580882" cy="307777"/>
          </a:xfrm>
          <a:prstGeom prst="rect">
            <a:avLst/>
          </a:prstGeom>
          <a:noFill/>
        </p:spPr>
        <p:txBody>
          <a:bodyPr wrap="none" rtlCol="0">
            <a:spAutoFit/>
          </a:bodyPr>
          <a:lstStyle/>
          <a:p>
            <a:r>
              <a:rPr lang="en-US" b="1" dirty="0"/>
              <a:t>SNP Microarray:</a:t>
            </a:r>
          </a:p>
        </p:txBody>
      </p:sp>
      <p:sp>
        <p:nvSpPr>
          <p:cNvPr id="5" name="TextBox 4">
            <a:extLst>
              <a:ext uri="{FF2B5EF4-FFF2-40B4-BE49-F238E27FC236}">
                <a16:creationId xmlns:a16="http://schemas.microsoft.com/office/drawing/2014/main" id="{05FD27B1-930B-2246-93A5-8B343D7C7B88}"/>
              </a:ext>
            </a:extLst>
          </p:cNvPr>
          <p:cNvSpPr txBox="1"/>
          <p:nvPr/>
        </p:nvSpPr>
        <p:spPr>
          <a:xfrm>
            <a:off x="1163772" y="3309407"/>
            <a:ext cx="3467863" cy="523220"/>
          </a:xfrm>
          <a:prstGeom prst="rect">
            <a:avLst/>
          </a:prstGeom>
          <a:noFill/>
        </p:spPr>
        <p:txBody>
          <a:bodyPr wrap="square" rtlCol="0">
            <a:spAutoFit/>
          </a:bodyPr>
          <a:lstStyle/>
          <a:p>
            <a:r>
              <a:rPr lang="en-US" b="1" dirty="0"/>
              <a:t>array Comparative Genome Hybridization (</a:t>
            </a:r>
            <a:r>
              <a:rPr lang="en-US" b="1" dirty="0" err="1"/>
              <a:t>aCGH</a:t>
            </a:r>
            <a:r>
              <a:rPr lang="en-US" b="1" dirty="0"/>
              <a:t>):</a:t>
            </a:r>
          </a:p>
        </p:txBody>
      </p:sp>
      <p:sp>
        <p:nvSpPr>
          <p:cNvPr id="6" name="TextBox 5">
            <a:extLst>
              <a:ext uri="{FF2B5EF4-FFF2-40B4-BE49-F238E27FC236}">
                <a16:creationId xmlns:a16="http://schemas.microsoft.com/office/drawing/2014/main" id="{F2685A85-443C-5A46-A55E-F566B8024E04}"/>
              </a:ext>
            </a:extLst>
          </p:cNvPr>
          <p:cNvSpPr txBox="1"/>
          <p:nvPr/>
        </p:nvSpPr>
        <p:spPr>
          <a:xfrm>
            <a:off x="7249218" y="712650"/>
            <a:ext cx="1968274" cy="4832092"/>
          </a:xfrm>
          <a:prstGeom prst="rect">
            <a:avLst/>
          </a:prstGeom>
          <a:noFill/>
        </p:spPr>
        <p:txBody>
          <a:bodyPr wrap="square" rtlCol="0">
            <a:spAutoFit/>
          </a:bodyPr>
          <a:lstStyle/>
          <a:p>
            <a:r>
              <a:rPr lang="en-US" u="sng" dirty="0"/>
              <a:t>Pros</a:t>
            </a:r>
          </a:p>
          <a:p>
            <a:endParaRPr lang="en-US" u="sng" dirty="0"/>
          </a:p>
          <a:p>
            <a:pPr marL="285750" indent="-285750">
              <a:buFont typeface="Arial" panose="020B0604020202020204" pitchFamily="34" charset="0"/>
              <a:buChar char="•"/>
            </a:pPr>
            <a:r>
              <a:rPr lang="en-US" dirty="0"/>
              <a:t>Relatively low cost –can analyze thousands of individuals at a time</a:t>
            </a:r>
          </a:p>
          <a:p>
            <a:pPr marL="285750" indent="-285750">
              <a:buFont typeface="Arial" panose="020B0604020202020204" pitchFamily="34" charset="0"/>
              <a:buChar char="•"/>
            </a:pPr>
            <a:r>
              <a:rPr lang="en-US" dirty="0"/>
              <a:t>Can analyze SNVs and CNVs at the same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identify events invisible to Microarrays</a:t>
            </a:r>
          </a:p>
          <a:p>
            <a:pPr marL="285750" indent="-285750">
              <a:buFont typeface="Arial" panose="020B0604020202020204" pitchFamily="34" charset="0"/>
              <a:buChar char="•"/>
            </a:pPr>
            <a:r>
              <a:rPr lang="en-US" dirty="0"/>
              <a:t>Relatively low cost – can analyze thousands of individuals at a time</a:t>
            </a:r>
          </a:p>
        </p:txBody>
      </p:sp>
      <p:sp>
        <p:nvSpPr>
          <p:cNvPr id="7" name="TextBox 6">
            <a:extLst>
              <a:ext uri="{FF2B5EF4-FFF2-40B4-BE49-F238E27FC236}">
                <a16:creationId xmlns:a16="http://schemas.microsoft.com/office/drawing/2014/main" id="{D27F40AE-22BF-0E48-AA1C-6F35628BE3F3}"/>
              </a:ext>
            </a:extLst>
          </p:cNvPr>
          <p:cNvSpPr txBox="1"/>
          <p:nvPr/>
        </p:nvSpPr>
        <p:spPr>
          <a:xfrm>
            <a:off x="5396503" y="715192"/>
            <a:ext cx="1968274" cy="4616648"/>
          </a:xfrm>
          <a:prstGeom prst="rect">
            <a:avLst/>
          </a:prstGeom>
          <a:noFill/>
        </p:spPr>
        <p:txBody>
          <a:bodyPr wrap="square" rtlCol="0">
            <a:spAutoFit/>
          </a:bodyPr>
          <a:lstStyle/>
          <a:p>
            <a:r>
              <a:rPr lang="en-US" u="sng" dirty="0"/>
              <a:t>Cons</a:t>
            </a:r>
          </a:p>
          <a:p>
            <a:endParaRPr lang="en-US" u="sng" dirty="0"/>
          </a:p>
          <a:p>
            <a:pPr marL="285750" indent="-285750">
              <a:buFont typeface="Arial" panose="020B0604020202020204" pitchFamily="34" charset="0"/>
              <a:buChar char="•"/>
            </a:pPr>
            <a:r>
              <a:rPr lang="en-US" dirty="0"/>
              <a:t>Low density – can only identify very large events (&gt;100kbp)</a:t>
            </a:r>
          </a:p>
          <a:p>
            <a:pPr marL="285750" indent="-285750">
              <a:buFont typeface="Arial" panose="020B0604020202020204" pitchFamily="34" charset="0"/>
              <a:buChar char="•"/>
            </a:pPr>
            <a:r>
              <a:rPr lang="en-US" dirty="0"/>
              <a:t>Can be difficult to quality control</a:t>
            </a:r>
          </a:p>
          <a:p>
            <a:pPr marL="285750" indent="-285750">
              <a:buFont typeface="Arial" panose="020B0604020202020204" pitchFamily="34" charset="0"/>
              <a:buChar char="•"/>
            </a:pPr>
            <a:r>
              <a:rPr lang="en-US" dirty="0"/>
              <a:t>Can only find copy gain / loss (CNVs), no other SV types</a:t>
            </a:r>
          </a:p>
          <a:p>
            <a:endParaRPr lang="en-US" dirty="0"/>
          </a:p>
          <a:p>
            <a:endParaRPr lang="en-US" dirty="0"/>
          </a:p>
          <a:p>
            <a:endParaRPr lang="en-US" dirty="0"/>
          </a:p>
          <a:p>
            <a:pPr marL="285750" indent="-285750">
              <a:buFont typeface="Arial" panose="020B0604020202020204" pitchFamily="34" charset="0"/>
              <a:buChar char="•"/>
            </a:pPr>
            <a:r>
              <a:rPr lang="en-US" dirty="0"/>
              <a:t>Cannot identify SNVs (specialized)</a:t>
            </a:r>
          </a:p>
          <a:p>
            <a:pPr marL="285750" indent="-285750">
              <a:buFont typeface="Arial" panose="020B0604020202020204" pitchFamily="34" charset="0"/>
              <a:buChar char="•"/>
            </a:pPr>
            <a:r>
              <a:rPr lang="en-US" dirty="0"/>
              <a:t>Can only find copy gain / loss (CNVs), no other SV types</a:t>
            </a:r>
          </a:p>
          <a:p>
            <a:pPr marL="285750" indent="-285750">
              <a:buFont typeface="Arial" panose="020B0604020202020204" pitchFamily="34" charset="0"/>
              <a:buChar char="•"/>
            </a:pPr>
            <a:endParaRPr lang="en-US" dirty="0"/>
          </a:p>
        </p:txBody>
      </p:sp>
      <p:sp>
        <p:nvSpPr>
          <p:cNvPr id="65" name="TextBox 64">
            <a:extLst>
              <a:ext uri="{FF2B5EF4-FFF2-40B4-BE49-F238E27FC236}">
                <a16:creationId xmlns:a16="http://schemas.microsoft.com/office/drawing/2014/main" id="{CCAD4033-A060-184C-B2A7-5539A5260233}"/>
              </a:ext>
            </a:extLst>
          </p:cNvPr>
          <p:cNvSpPr txBox="1"/>
          <p:nvPr/>
        </p:nvSpPr>
        <p:spPr>
          <a:xfrm>
            <a:off x="397878" y="5670104"/>
            <a:ext cx="7854119" cy="523220"/>
          </a:xfrm>
          <a:prstGeom prst="rect">
            <a:avLst/>
          </a:prstGeom>
          <a:noFill/>
        </p:spPr>
        <p:txBody>
          <a:bodyPr wrap="square" rtlCol="0">
            <a:spAutoFit/>
          </a:bodyPr>
          <a:lstStyle/>
          <a:p>
            <a:r>
              <a:rPr lang="en-US" b="1" i="1" dirty="0"/>
              <a:t>Both techniques hybridize DNA to a chip (silicon/glass/plastic/</a:t>
            </a:r>
            <a:r>
              <a:rPr lang="en-US" b="1" i="1" dirty="0" err="1"/>
              <a:t>etc</a:t>
            </a:r>
            <a:r>
              <a:rPr lang="en-US" b="1" i="1" dirty="0"/>
              <a:t>) and look for differences in fluorescence. They differ in how the fluorophore is bound…</a:t>
            </a:r>
          </a:p>
        </p:txBody>
      </p:sp>
      <p:grpSp>
        <p:nvGrpSpPr>
          <p:cNvPr id="183" name="Group 182">
            <a:extLst>
              <a:ext uri="{FF2B5EF4-FFF2-40B4-BE49-F238E27FC236}">
                <a16:creationId xmlns:a16="http://schemas.microsoft.com/office/drawing/2014/main" id="{0AD5240A-DC14-DA4F-8F6D-79357F4810B6}"/>
              </a:ext>
            </a:extLst>
          </p:cNvPr>
          <p:cNvGrpSpPr/>
          <p:nvPr/>
        </p:nvGrpSpPr>
        <p:grpSpPr>
          <a:xfrm rot="16200000">
            <a:off x="-1239465" y="3114692"/>
            <a:ext cx="3034953" cy="351183"/>
            <a:chOff x="352257" y="1483347"/>
            <a:chExt cx="3034953" cy="351183"/>
          </a:xfrm>
        </p:grpSpPr>
        <p:cxnSp>
          <p:nvCxnSpPr>
            <p:cNvPr id="66" name="Straight Connector 65">
              <a:extLst>
                <a:ext uri="{FF2B5EF4-FFF2-40B4-BE49-F238E27FC236}">
                  <a16:creationId xmlns:a16="http://schemas.microsoft.com/office/drawing/2014/main" id="{5C3BEF71-82E3-CF44-8CA8-BFD145F9B2ED}"/>
                </a:ext>
              </a:extLst>
            </p:cNvPr>
            <p:cNvCxnSpPr>
              <a:cxnSpLocks/>
            </p:cNvCxnSpPr>
            <p:nvPr/>
          </p:nvCxnSpPr>
          <p:spPr>
            <a:xfrm>
              <a:off x="352257" y="1483347"/>
              <a:ext cx="3034953" cy="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6B0CF-B6F6-714A-988C-3AF57C2EF87D}"/>
                </a:ext>
              </a:extLst>
            </p:cNvPr>
            <p:cNvCxnSpPr>
              <a:cxnSpLocks/>
            </p:cNvCxnSpPr>
            <p:nvPr/>
          </p:nvCxnSpPr>
          <p:spPr>
            <a:xfrm>
              <a:off x="352257" y="1834530"/>
              <a:ext cx="3034953"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B80822A-45AC-F34F-85A1-C37E785D4887}"/>
                </a:ext>
              </a:extLst>
            </p:cNvPr>
            <p:cNvCxnSpPr>
              <a:cxnSpLocks/>
            </p:cNvCxnSpPr>
            <p:nvPr/>
          </p:nvCxnSpPr>
          <p:spPr>
            <a:xfrm flipV="1">
              <a:off x="7034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70050E-5E3C-0E4D-8688-E4E3B4F2B438}"/>
                </a:ext>
              </a:extLst>
            </p:cNvPr>
            <p:cNvCxnSpPr>
              <a:cxnSpLocks/>
            </p:cNvCxnSpPr>
            <p:nvPr/>
          </p:nvCxnSpPr>
          <p:spPr>
            <a:xfrm flipV="1">
              <a:off x="8558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4C07B52-3016-1D46-B71C-8C55B02C3A3D}"/>
                </a:ext>
              </a:extLst>
            </p:cNvPr>
            <p:cNvCxnSpPr>
              <a:cxnSpLocks/>
            </p:cNvCxnSpPr>
            <p:nvPr/>
          </p:nvCxnSpPr>
          <p:spPr>
            <a:xfrm flipV="1">
              <a:off x="10082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FBA38A-737A-5842-946B-AB0C5C01204B}"/>
                </a:ext>
              </a:extLst>
            </p:cNvPr>
            <p:cNvCxnSpPr>
              <a:cxnSpLocks/>
            </p:cNvCxnSpPr>
            <p:nvPr/>
          </p:nvCxnSpPr>
          <p:spPr>
            <a:xfrm flipV="1">
              <a:off x="11606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AACBC97-0477-E34F-B393-FB836CC39DF5}"/>
                </a:ext>
              </a:extLst>
            </p:cNvPr>
            <p:cNvCxnSpPr>
              <a:cxnSpLocks/>
            </p:cNvCxnSpPr>
            <p:nvPr/>
          </p:nvCxnSpPr>
          <p:spPr>
            <a:xfrm flipV="1">
              <a:off x="13130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88CAF27-5F48-C246-9A1E-85D4909CDCD9}"/>
                </a:ext>
              </a:extLst>
            </p:cNvPr>
            <p:cNvCxnSpPr>
              <a:cxnSpLocks/>
            </p:cNvCxnSpPr>
            <p:nvPr/>
          </p:nvCxnSpPr>
          <p:spPr>
            <a:xfrm flipV="1">
              <a:off x="14654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FC3DD43-157B-1244-9D15-1D6E90508C89}"/>
                </a:ext>
              </a:extLst>
            </p:cNvPr>
            <p:cNvCxnSpPr>
              <a:cxnSpLocks/>
            </p:cNvCxnSpPr>
            <p:nvPr/>
          </p:nvCxnSpPr>
          <p:spPr>
            <a:xfrm flipV="1">
              <a:off x="16178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B6837A6-DFF7-3542-8546-7D2AE23B4B82}"/>
                </a:ext>
              </a:extLst>
            </p:cNvPr>
            <p:cNvCxnSpPr>
              <a:cxnSpLocks/>
            </p:cNvCxnSpPr>
            <p:nvPr/>
          </p:nvCxnSpPr>
          <p:spPr>
            <a:xfrm flipV="1">
              <a:off x="17702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6519079-BC11-B14A-8E48-8410215E1C9F}"/>
                </a:ext>
              </a:extLst>
            </p:cNvPr>
            <p:cNvCxnSpPr>
              <a:cxnSpLocks/>
            </p:cNvCxnSpPr>
            <p:nvPr/>
          </p:nvCxnSpPr>
          <p:spPr>
            <a:xfrm flipV="1">
              <a:off x="19226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589CFF5-4FAB-7A43-9A76-09D425906B7B}"/>
                </a:ext>
              </a:extLst>
            </p:cNvPr>
            <p:cNvCxnSpPr>
              <a:cxnSpLocks/>
            </p:cNvCxnSpPr>
            <p:nvPr/>
          </p:nvCxnSpPr>
          <p:spPr>
            <a:xfrm flipV="1">
              <a:off x="20750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A7BC28C-C8FE-3348-96D9-ADCD0F61F939}"/>
                </a:ext>
              </a:extLst>
            </p:cNvPr>
            <p:cNvCxnSpPr>
              <a:cxnSpLocks/>
            </p:cNvCxnSpPr>
            <p:nvPr/>
          </p:nvCxnSpPr>
          <p:spPr>
            <a:xfrm flipV="1">
              <a:off x="22274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112169A-9914-754D-9C11-C4C6ECCDB6A3}"/>
                </a:ext>
              </a:extLst>
            </p:cNvPr>
            <p:cNvCxnSpPr>
              <a:cxnSpLocks/>
            </p:cNvCxnSpPr>
            <p:nvPr/>
          </p:nvCxnSpPr>
          <p:spPr>
            <a:xfrm flipV="1">
              <a:off x="23798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D96E2F6-2E74-1B40-A853-99F8335765AE}"/>
                </a:ext>
              </a:extLst>
            </p:cNvPr>
            <p:cNvCxnSpPr>
              <a:cxnSpLocks/>
            </p:cNvCxnSpPr>
            <p:nvPr/>
          </p:nvCxnSpPr>
          <p:spPr>
            <a:xfrm flipV="1">
              <a:off x="25322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D57EBFF-8BE0-5E43-82C1-D4A2AD1D16C1}"/>
                </a:ext>
              </a:extLst>
            </p:cNvPr>
            <p:cNvCxnSpPr>
              <a:cxnSpLocks/>
            </p:cNvCxnSpPr>
            <p:nvPr/>
          </p:nvCxnSpPr>
          <p:spPr>
            <a:xfrm flipV="1">
              <a:off x="26846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195E4DA-D9CD-FA46-9CA1-831B3FDD44BE}"/>
                </a:ext>
              </a:extLst>
            </p:cNvPr>
            <p:cNvCxnSpPr>
              <a:cxnSpLocks/>
            </p:cNvCxnSpPr>
            <p:nvPr/>
          </p:nvCxnSpPr>
          <p:spPr>
            <a:xfrm flipV="1">
              <a:off x="28370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F01C6FA-1E3E-6940-A1C7-123A96CCC45C}"/>
                </a:ext>
              </a:extLst>
            </p:cNvPr>
            <p:cNvCxnSpPr>
              <a:cxnSpLocks/>
            </p:cNvCxnSpPr>
            <p:nvPr/>
          </p:nvCxnSpPr>
          <p:spPr>
            <a:xfrm flipV="1">
              <a:off x="2989439" y="1483348"/>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E4C92188-9B78-8146-A852-EBBB3F5AE8CD}"/>
              </a:ext>
            </a:extLst>
          </p:cNvPr>
          <p:cNvSpPr txBox="1"/>
          <p:nvPr/>
        </p:nvSpPr>
        <p:spPr>
          <a:xfrm>
            <a:off x="2501091" y="2524494"/>
            <a:ext cx="1629762" cy="646331"/>
          </a:xfrm>
          <a:prstGeom prst="rect">
            <a:avLst/>
          </a:prstGeom>
          <a:noFill/>
        </p:spPr>
        <p:txBody>
          <a:bodyPr wrap="square" rtlCol="0">
            <a:spAutoFit/>
          </a:bodyPr>
          <a:lstStyle/>
          <a:p>
            <a:pPr algn="ctr"/>
            <a:r>
              <a:rPr lang="en-US" sz="1200" b="1" dirty="0"/>
              <a:t>Bind fluorophore </a:t>
            </a:r>
            <a:r>
              <a:rPr lang="en-US" sz="1200" b="1" i="1" dirty="0"/>
              <a:t>specific </a:t>
            </a:r>
            <a:r>
              <a:rPr lang="en-US" sz="1200" b="1" dirty="0"/>
              <a:t>to DNA base</a:t>
            </a:r>
          </a:p>
        </p:txBody>
      </p:sp>
      <p:cxnSp>
        <p:nvCxnSpPr>
          <p:cNvPr id="172" name="Straight Connector 171">
            <a:extLst>
              <a:ext uri="{FF2B5EF4-FFF2-40B4-BE49-F238E27FC236}">
                <a16:creationId xmlns:a16="http://schemas.microsoft.com/office/drawing/2014/main" id="{7C5C904E-8C54-174A-A70C-B9A6940C2990}"/>
              </a:ext>
            </a:extLst>
          </p:cNvPr>
          <p:cNvCxnSpPr>
            <a:cxnSpLocks/>
          </p:cNvCxnSpPr>
          <p:nvPr/>
        </p:nvCxnSpPr>
        <p:spPr>
          <a:xfrm>
            <a:off x="4218455" y="1451444"/>
            <a:ext cx="0" cy="90391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87017D8-8D10-9B4C-A7CB-FD0AFE9AE0FD}"/>
              </a:ext>
            </a:extLst>
          </p:cNvPr>
          <p:cNvCxnSpPr>
            <a:cxnSpLocks/>
          </p:cNvCxnSpPr>
          <p:nvPr/>
        </p:nvCxnSpPr>
        <p:spPr>
          <a:xfrm flipH="1">
            <a:off x="4200167" y="2343844"/>
            <a:ext cx="899160"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09990CEF-A991-9144-B3BE-8EE8C8964621}"/>
              </a:ext>
            </a:extLst>
          </p:cNvPr>
          <p:cNvSpPr/>
          <p:nvPr/>
        </p:nvSpPr>
        <p:spPr>
          <a:xfrm>
            <a:off x="4696144" y="2442229"/>
            <a:ext cx="360074" cy="360074"/>
          </a:xfrm>
          <a:prstGeom prst="ellipse">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BF352FED-38B4-F744-BBD4-E1D01327E727}"/>
              </a:ext>
            </a:extLst>
          </p:cNvPr>
          <p:cNvSpPr/>
          <p:nvPr/>
        </p:nvSpPr>
        <p:spPr>
          <a:xfrm>
            <a:off x="4259090" y="2451645"/>
            <a:ext cx="341243" cy="34124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a:extLst>
              <a:ext uri="{FF2B5EF4-FFF2-40B4-BE49-F238E27FC236}">
                <a16:creationId xmlns:a16="http://schemas.microsoft.com/office/drawing/2014/main" id="{34A3D9F9-E5F3-E844-A39C-CC7C20645E9C}"/>
              </a:ext>
            </a:extLst>
          </p:cNvPr>
          <p:cNvSpPr txBox="1"/>
          <p:nvPr/>
        </p:nvSpPr>
        <p:spPr>
          <a:xfrm>
            <a:off x="-55984" y="1481146"/>
            <a:ext cx="1172116" cy="307777"/>
          </a:xfrm>
          <a:prstGeom prst="rect">
            <a:avLst/>
          </a:prstGeom>
          <a:noFill/>
        </p:spPr>
        <p:txBody>
          <a:bodyPr wrap="none" rtlCol="0">
            <a:spAutoFit/>
          </a:bodyPr>
          <a:lstStyle/>
          <a:p>
            <a:r>
              <a:rPr lang="en-US" dirty="0"/>
              <a:t>Patient DNA</a:t>
            </a:r>
          </a:p>
        </p:txBody>
      </p:sp>
      <p:sp>
        <p:nvSpPr>
          <p:cNvPr id="169" name="Oval 168">
            <a:extLst>
              <a:ext uri="{FF2B5EF4-FFF2-40B4-BE49-F238E27FC236}">
                <a16:creationId xmlns:a16="http://schemas.microsoft.com/office/drawing/2014/main" id="{87C351B0-AF02-F044-8566-2E6418C690D1}"/>
              </a:ext>
            </a:extLst>
          </p:cNvPr>
          <p:cNvSpPr/>
          <p:nvPr/>
        </p:nvSpPr>
        <p:spPr>
          <a:xfrm rot="16200000">
            <a:off x="1386421" y="3837382"/>
            <a:ext cx="341243" cy="34124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72EFC0BC-265F-0A44-80C7-AA6FD9320136}"/>
              </a:ext>
            </a:extLst>
          </p:cNvPr>
          <p:cNvCxnSpPr>
            <a:cxnSpLocks/>
          </p:cNvCxnSpPr>
          <p:nvPr/>
        </p:nvCxnSpPr>
        <p:spPr>
          <a:xfrm flipV="1">
            <a:off x="1520548" y="4187896"/>
            <a:ext cx="0" cy="849457"/>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3B63899-6F4F-8C40-85BA-F4290BA88F17}"/>
              </a:ext>
            </a:extLst>
          </p:cNvPr>
          <p:cNvCxnSpPr>
            <a:cxnSpLocks/>
          </p:cNvCxnSpPr>
          <p:nvPr/>
        </p:nvCxnSpPr>
        <p:spPr>
          <a:xfrm rot="16200000" flipV="1">
            <a:off x="1696140" y="4664166"/>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20B0C5E-12E2-214C-ADCD-2D21F21E2E05}"/>
              </a:ext>
            </a:extLst>
          </p:cNvPr>
          <p:cNvCxnSpPr>
            <a:cxnSpLocks/>
          </p:cNvCxnSpPr>
          <p:nvPr/>
        </p:nvCxnSpPr>
        <p:spPr>
          <a:xfrm rot="16200000" flipV="1">
            <a:off x="1696140" y="4511766"/>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303B6B7-61FD-5C44-A607-2261173D836C}"/>
              </a:ext>
            </a:extLst>
          </p:cNvPr>
          <p:cNvCxnSpPr>
            <a:cxnSpLocks/>
          </p:cNvCxnSpPr>
          <p:nvPr/>
        </p:nvCxnSpPr>
        <p:spPr>
          <a:xfrm rot="16200000" flipV="1">
            <a:off x="1696140" y="4359366"/>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07ECD38-1E5E-8A47-8DB9-5FEEA3A0B22A}"/>
              </a:ext>
            </a:extLst>
          </p:cNvPr>
          <p:cNvCxnSpPr>
            <a:cxnSpLocks/>
          </p:cNvCxnSpPr>
          <p:nvPr/>
        </p:nvCxnSpPr>
        <p:spPr>
          <a:xfrm rot="16200000" flipV="1">
            <a:off x="1696139" y="4206966"/>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C20C5CD-16F8-E442-8A16-65471915F686}"/>
              </a:ext>
            </a:extLst>
          </p:cNvPr>
          <p:cNvCxnSpPr>
            <a:cxnSpLocks/>
          </p:cNvCxnSpPr>
          <p:nvPr/>
        </p:nvCxnSpPr>
        <p:spPr>
          <a:xfrm rot="16200000" flipV="1">
            <a:off x="1696139" y="4054566"/>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A96F7E2A-5D05-DD4A-8D00-3F475A20DAA9}"/>
              </a:ext>
            </a:extLst>
          </p:cNvPr>
          <p:cNvSpPr txBox="1"/>
          <p:nvPr/>
        </p:nvSpPr>
        <p:spPr>
          <a:xfrm>
            <a:off x="464102" y="3012183"/>
            <a:ext cx="1035319" cy="523220"/>
          </a:xfrm>
          <a:prstGeom prst="rect">
            <a:avLst/>
          </a:prstGeom>
          <a:noFill/>
        </p:spPr>
        <p:txBody>
          <a:bodyPr wrap="square" rtlCol="0">
            <a:spAutoFit/>
          </a:bodyPr>
          <a:lstStyle/>
          <a:p>
            <a:r>
              <a:rPr lang="en-US" b="1" dirty="0">
                <a:solidFill>
                  <a:srgbClr val="FF0000"/>
                </a:solidFill>
              </a:rPr>
              <a:t>Fragment DNA</a:t>
            </a:r>
          </a:p>
        </p:txBody>
      </p:sp>
      <p:cxnSp>
        <p:nvCxnSpPr>
          <p:cNvPr id="206" name="Straight Arrow Connector 205">
            <a:extLst>
              <a:ext uri="{FF2B5EF4-FFF2-40B4-BE49-F238E27FC236}">
                <a16:creationId xmlns:a16="http://schemas.microsoft.com/office/drawing/2014/main" id="{F4119C6F-209E-AB45-BB1D-5051CB2F9BB5}"/>
              </a:ext>
            </a:extLst>
          </p:cNvPr>
          <p:cNvCxnSpPr>
            <a:cxnSpLocks/>
          </p:cNvCxnSpPr>
          <p:nvPr/>
        </p:nvCxnSpPr>
        <p:spPr>
          <a:xfrm flipV="1">
            <a:off x="538076" y="1964495"/>
            <a:ext cx="961345" cy="10213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A1CA1B60-4B00-7549-BC26-D5C966C88641}"/>
              </a:ext>
            </a:extLst>
          </p:cNvPr>
          <p:cNvCxnSpPr>
            <a:cxnSpLocks/>
          </p:cNvCxnSpPr>
          <p:nvPr/>
        </p:nvCxnSpPr>
        <p:spPr>
          <a:xfrm>
            <a:off x="516884" y="3504107"/>
            <a:ext cx="797103" cy="8784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C1727B2-A058-7140-A7C7-75427701FE6D}"/>
              </a:ext>
            </a:extLst>
          </p:cNvPr>
          <p:cNvCxnSpPr>
            <a:cxnSpLocks/>
          </p:cNvCxnSpPr>
          <p:nvPr/>
        </p:nvCxnSpPr>
        <p:spPr>
          <a:xfrm flipV="1">
            <a:off x="1655810" y="1452733"/>
            <a:ext cx="0" cy="106284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B416ED4E-CC20-DA49-8019-9701244EB266}"/>
              </a:ext>
            </a:extLst>
          </p:cNvPr>
          <p:cNvCxnSpPr>
            <a:cxnSpLocks/>
          </p:cNvCxnSpPr>
          <p:nvPr/>
        </p:nvCxnSpPr>
        <p:spPr>
          <a:xfrm rot="16200000" flipV="1">
            <a:off x="1831401" y="22338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6303BC7-A333-8A4C-955E-A81906F721E5}"/>
              </a:ext>
            </a:extLst>
          </p:cNvPr>
          <p:cNvCxnSpPr>
            <a:cxnSpLocks/>
          </p:cNvCxnSpPr>
          <p:nvPr/>
        </p:nvCxnSpPr>
        <p:spPr>
          <a:xfrm rot="16200000" flipV="1">
            <a:off x="1831401" y="20814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F0A1F7A-D34A-A145-B323-84CB4067DC5D}"/>
              </a:ext>
            </a:extLst>
          </p:cNvPr>
          <p:cNvCxnSpPr>
            <a:cxnSpLocks/>
          </p:cNvCxnSpPr>
          <p:nvPr/>
        </p:nvCxnSpPr>
        <p:spPr>
          <a:xfrm rot="16200000" flipV="1">
            <a:off x="1831401" y="19290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C1CD377-6A2D-284E-B7AB-871AF356F9AA}"/>
              </a:ext>
            </a:extLst>
          </p:cNvPr>
          <p:cNvCxnSpPr>
            <a:cxnSpLocks/>
          </p:cNvCxnSpPr>
          <p:nvPr/>
        </p:nvCxnSpPr>
        <p:spPr>
          <a:xfrm rot="16200000" flipV="1">
            <a:off x="1831401" y="17766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8A7CDAD-21C7-ED4B-B968-425FC6FC2D11}"/>
              </a:ext>
            </a:extLst>
          </p:cNvPr>
          <p:cNvCxnSpPr>
            <a:cxnSpLocks/>
          </p:cNvCxnSpPr>
          <p:nvPr/>
        </p:nvCxnSpPr>
        <p:spPr>
          <a:xfrm rot="16200000" flipV="1">
            <a:off x="1831401" y="16242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F331A92-F140-3E48-BBF6-DAC6B6F058AA}"/>
              </a:ext>
            </a:extLst>
          </p:cNvPr>
          <p:cNvCxnSpPr>
            <a:cxnSpLocks/>
          </p:cNvCxnSpPr>
          <p:nvPr/>
        </p:nvCxnSpPr>
        <p:spPr>
          <a:xfrm rot="16200000" flipV="1">
            <a:off x="1831401" y="14718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B1A1610-0DBB-3F47-9CAC-6E16E899C1B7}"/>
              </a:ext>
            </a:extLst>
          </p:cNvPr>
          <p:cNvCxnSpPr>
            <a:cxnSpLocks/>
          </p:cNvCxnSpPr>
          <p:nvPr/>
        </p:nvCxnSpPr>
        <p:spPr>
          <a:xfrm rot="16200000" flipV="1">
            <a:off x="1831401" y="13194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340CA8D8-3470-C041-BC89-9B4A0AA51C03}"/>
              </a:ext>
            </a:extLst>
          </p:cNvPr>
          <p:cNvSpPr txBox="1"/>
          <p:nvPr/>
        </p:nvSpPr>
        <p:spPr>
          <a:xfrm>
            <a:off x="1484930" y="1077282"/>
            <a:ext cx="341760" cy="400110"/>
          </a:xfrm>
          <a:prstGeom prst="rect">
            <a:avLst/>
          </a:prstGeom>
          <a:noFill/>
        </p:spPr>
        <p:txBody>
          <a:bodyPr wrap="none" rtlCol="0">
            <a:spAutoFit/>
          </a:bodyPr>
          <a:lstStyle/>
          <a:p>
            <a:r>
              <a:rPr lang="en-US" sz="2000" b="1" dirty="0"/>
              <a:t>T</a:t>
            </a:r>
          </a:p>
        </p:txBody>
      </p:sp>
      <p:cxnSp>
        <p:nvCxnSpPr>
          <p:cNvPr id="222" name="Straight Connector 221">
            <a:extLst>
              <a:ext uri="{FF2B5EF4-FFF2-40B4-BE49-F238E27FC236}">
                <a16:creationId xmlns:a16="http://schemas.microsoft.com/office/drawing/2014/main" id="{957FA2B0-BE68-F548-9ABC-54910128DD5A}"/>
              </a:ext>
            </a:extLst>
          </p:cNvPr>
          <p:cNvCxnSpPr>
            <a:cxnSpLocks/>
          </p:cNvCxnSpPr>
          <p:nvPr/>
        </p:nvCxnSpPr>
        <p:spPr>
          <a:xfrm>
            <a:off x="1484930" y="2515573"/>
            <a:ext cx="883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8C8FAC0F-B381-D04E-8EAE-D7B92C20FCA1}"/>
              </a:ext>
            </a:extLst>
          </p:cNvPr>
          <p:cNvSpPr txBox="1"/>
          <p:nvPr/>
        </p:nvSpPr>
        <p:spPr>
          <a:xfrm>
            <a:off x="1263300" y="2524332"/>
            <a:ext cx="1368828" cy="461665"/>
          </a:xfrm>
          <a:prstGeom prst="rect">
            <a:avLst/>
          </a:prstGeom>
          <a:noFill/>
        </p:spPr>
        <p:txBody>
          <a:bodyPr wrap="square" rtlCol="0">
            <a:spAutoFit/>
          </a:bodyPr>
          <a:lstStyle/>
          <a:p>
            <a:pPr algn="ctr"/>
            <a:r>
              <a:rPr lang="en-US" sz="1200" b="1" dirty="0"/>
              <a:t>Hybridize DNA to Silicon chip</a:t>
            </a:r>
          </a:p>
        </p:txBody>
      </p:sp>
      <p:cxnSp>
        <p:nvCxnSpPr>
          <p:cNvPr id="228" name="Straight Connector 227">
            <a:extLst>
              <a:ext uri="{FF2B5EF4-FFF2-40B4-BE49-F238E27FC236}">
                <a16:creationId xmlns:a16="http://schemas.microsoft.com/office/drawing/2014/main" id="{4158A892-E3F2-7046-8A76-D4D48639C553}"/>
              </a:ext>
            </a:extLst>
          </p:cNvPr>
          <p:cNvCxnSpPr>
            <a:cxnSpLocks/>
          </p:cNvCxnSpPr>
          <p:nvPr/>
        </p:nvCxnSpPr>
        <p:spPr>
          <a:xfrm>
            <a:off x="2830877" y="2522800"/>
            <a:ext cx="9028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6388333-CF5C-4A4A-B23B-3715B4E10A12}"/>
              </a:ext>
            </a:extLst>
          </p:cNvPr>
          <p:cNvCxnSpPr>
            <a:cxnSpLocks/>
          </p:cNvCxnSpPr>
          <p:nvPr/>
        </p:nvCxnSpPr>
        <p:spPr>
          <a:xfrm rot="10800000" flipV="1">
            <a:off x="2251460" y="1442116"/>
            <a:ext cx="0" cy="1062840"/>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3F419242-66F5-D44B-AE64-C0CB4C2A9DE6}"/>
              </a:ext>
            </a:extLst>
          </p:cNvPr>
          <p:cNvCxnSpPr>
            <a:cxnSpLocks/>
          </p:cNvCxnSpPr>
          <p:nvPr/>
        </p:nvCxnSpPr>
        <p:spPr>
          <a:xfrm rot="5400000" flipV="1">
            <a:off x="2075869" y="13201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D6BAEF0-3BDB-254F-8492-30243370275C}"/>
              </a:ext>
            </a:extLst>
          </p:cNvPr>
          <p:cNvCxnSpPr>
            <a:cxnSpLocks/>
          </p:cNvCxnSpPr>
          <p:nvPr/>
        </p:nvCxnSpPr>
        <p:spPr>
          <a:xfrm rot="5400000" flipV="1">
            <a:off x="2075869" y="14725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89E8C39-4050-BD4D-A536-785E1069F81C}"/>
              </a:ext>
            </a:extLst>
          </p:cNvPr>
          <p:cNvCxnSpPr>
            <a:cxnSpLocks/>
          </p:cNvCxnSpPr>
          <p:nvPr/>
        </p:nvCxnSpPr>
        <p:spPr>
          <a:xfrm rot="5400000" flipV="1">
            <a:off x="2075869" y="16249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D296BD6-3183-854E-8F4A-7A1817511A0E}"/>
              </a:ext>
            </a:extLst>
          </p:cNvPr>
          <p:cNvCxnSpPr>
            <a:cxnSpLocks/>
          </p:cNvCxnSpPr>
          <p:nvPr/>
        </p:nvCxnSpPr>
        <p:spPr>
          <a:xfrm rot="5400000" flipV="1">
            <a:off x="2075869" y="17773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0B80218-3A00-FF46-9737-66A51E4B5300}"/>
              </a:ext>
            </a:extLst>
          </p:cNvPr>
          <p:cNvCxnSpPr>
            <a:cxnSpLocks/>
          </p:cNvCxnSpPr>
          <p:nvPr/>
        </p:nvCxnSpPr>
        <p:spPr>
          <a:xfrm rot="5400000" flipV="1">
            <a:off x="2075869" y="19297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525065E-39D6-B94A-8CBA-620839598C60}"/>
              </a:ext>
            </a:extLst>
          </p:cNvPr>
          <p:cNvCxnSpPr>
            <a:cxnSpLocks/>
          </p:cNvCxnSpPr>
          <p:nvPr/>
        </p:nvCxnSpPr>
        <p:spPr>
          <a:xfrm rot="5400000" flipV="1">
            <a:off x="2075869" y="20821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AF609A5-2F9F-7446-8479-5381E11B8D7E}"/>
              </a:ext>
            </a:extLst>
          </p:cNvPr>
          <p:cNvCxnSpPr>
            <a:cxnSpLocks/>
          </p:cNvCxnSpPr>
          <p:nvPr/>
        </p:nvCxnSpPr>
        <p:spPr>
          <a:xfrm rot="5400000" flipV="1">
            <a:off x="2075869" y="22345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A9F7996-3362-4E45-9822-BBF83662F6C6}"/>
              </a:ext>
            </a:extLst>
          </p:cNvPr>
          <p:cNvCxnSpPr>
            <a:cxnSpLocks/>
          </p:cNvCxnSpPr>
          <p:nvPr/>
        </p:nvCxnSpPr>
        <p:spPr>
          <a:xfrm flipV="1">
            <a:off x="2993079" y="1465033"/>
            <a:ext cx="0" cy="106284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41F7A82-507B-9948-A361-551CFEC66159}"/>
              </a:ext>
            </a:extLst>
          </p:cNvPr>
          <p:cNvCxnSpPr>
            <a:cxnSpLocks/>
          </p:cNvCxnSpPr>
          <p:nvPr/>
        </p:nvCxnSpPr>
        <p:spPr>
          <a:xfrm rot="16200000" flipV="1">
            <a:off x="3168670" y="22461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5B4FB7F-1A25-5947-BB85-E67584794854}"/>
              </a:ext>
            </a:extLst>
          </p:cNvPr>
          <p:cNvCxnSpPr>
            <a:cxnSpLocks/>
          </p:cNvCxnSpPr>
          <p:nvPr/>
        </p:nvCxnSpPr>
        <p:spPr>
          <a:xfrm rot="16200000" flipV="1">
            <a:off x="3168670" y="20937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730845A-8F24-2D45-A27C-3082E5EC2893}"/>
              </a:ext>
            </a:extLst>
          </p:cNvPr>
          <p:cNvCxnSpPr>
            <a:cxnSpLocks/>
          </p:cNvCxnSpPr>
          <p:nvPr/>
        </p:nvCxnSpPr>
        <p:spPr>
          <a:xfrm rot="16200000" flipV="1">
            <a:off x="3168670" y="19413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D3FEBBE-54DE-9348-8323-C10E37CEECD1}"/>
              </a:ext>
            </a:extLst>
          </p:cNvPr>
          <p:cNvCxnSpPr>
            <a:cxnSpLocks/>
          </p:cNvCxnSpPr>
          <p:nvPr/>
        </p:nvCxnSpPr>
        <p:spPr>
          <a:xfrm rot="16200000" flipV="1">
            <a:off x="3168670" y="17889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383537C-65B4-B748-BA7B-7965380BD7EF}"/>
              </a:ext>
            </a:extLst>
          </p:cNvPr>
          <p:cNvCxnSpPr>
            <a:cxnSpLocks/>
          </p:cNvCxnSpPr>
          <p:nvPr/>
        </p:nvCxnSpPr>
        <p:spPr>
          <a:xfrm rot="16200000" flipV="1">
            <a:off x="3168670" y="16365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75B868B-CDC1-2047-B087-259ED2401822}"/>
              </a:ext>
            </a:extLst>
          </p:cNvPr>
          <p:cNvCxnSpPr>
            <a:cxnSpLocks/>
          </p:cNvCxnSpPr>
          <p:nvPr/>
        </p:nvCxnSpPr>
        <p:spPr>
          <a:xfrm rot="16200000" flipV="1">
            <a:off x="3168670" y="14841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31E14C9-16D6-0F4A-B62A-8782593F4ED2}"/>
              </a:ext>
            </a:extLst>
          </p:cNvPr>
          <p:cNvCxnSpPr>
            <a:cxnSpLocks/>
          </p:cNvCxnSpPr>
          <p:nvPr/>
        </p:nvCxnSpPr>
        <p:spPr>
          <a:xfrm rot="16200000" flipV="1">
            <a:off x="3168670" y="1331705"/>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2F846DD-4368-7B4B-B130-FAB80E4334EA}"/>
              </a:ext>
            </a:extLst>
          </p:cNvPr>
          <p:cNvCxnSpPr>
            <a:cxnSpLocks/>
          </p:cNvCxnSpPr>
          <p:nvPr/>
        </p:nvCxnSpPr>
        <p:spPr>
          <a:xfrm rot="10800000" flipV="1">
            <a:off x="3588729" y="1454416"/>
            <a:ext cx="0" cy="1062840"/>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E629BB9-9B71-2A43-9E6F-86EBF439EDE2}"/>
              </a:ext>
            </a:extLst>
          </p:cNvPr>
          <p:cNvCxnSpPr>
            <a:cxnSpLocks/>
          </p:cNvCxnSpPr>
          <p:nvPr/>
        </p:nvCxnSpPr>
        <p:spPr>
          <a:xfrm rot="5400000" flipV="1">
            <a:off x="3413138" y="13324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9044841-58C2-BE43-8B71-A83D37E018CC}"/>
              </a:ext>
            </a:extLst>
          </p:cNvPr>
          <p:cNvCxnSpPr>
            <a:cxnSpLocks/>
          </p:cNvCxnSpPr>
          <p:nvPr/>
        </p:nvCxnSpPr>
        <p:spPr>
          <a:xfrm rot="5400000" flipV="1">
            <a:off x="3413138" y="14848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8961AD54-6670-3543-B5AA-12755F2C22EE}"/>
              </a:ext>
            </a:extLst>
          </p:cNvPr>
          <p:cNvCxnSpPr>
            <a:cxnSpLocks/>
          </p:cNvCxnSpPr>
          <p:nvPr/>
        </p:nvCxnSpPr>
        <p:spPr>
          <a:xfrm rot="5400000" flipV="1">
            <a:off x="3413138" y="16372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4614504-EE3A-2C4B-88CD-9E3B68329630}"/>
              </a:ext>
            </a:extLst>
          </p:cNvPr>
          <p:cNvCxnSpPr>
            <a:cxnSpLocks/>
          </p:cNvCxnSpPr>
          <p:nvPr/>
        </p:nvCxnSpPr>
        <p:spPr>
          <a:xfrm rot="5400000" flipV="1">
            <a:off x="3413138" y="17896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5744DD6-2F65-5C49-B9ED-5422812E7490}"/>
              </a:ext>
            </a:extLst>
          </p:cNvPr>
          <p:cNvCxnSpPr>
            <a:cxnSpLocks/>
          </p:cNvCxnSpPr>
          <p:nvPr/>
        </p:nvCxnSpPr>
        <p:spPr>
          <a:xfrm rot="5400000" flipV="1">
            <a:off x="3413138" y="19420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C0BDA7C-462D-8543-9DC1-923C3517DDE0}"/>
              </a:ext>
            </a:extLst>
          </p:cNvPr>
          <p:cNvCxnSpPr>
            <a:cxnSpLocks/>
          </p:cNvCxnSpPr>
          <p:nvPr/>
        </p:nvCxnSpPr>
        <p:spPr>
          <a:xfrm rot="5400000" flipV="1">
            <a:off x="3413138" y="20944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9DD3FCD-266C-9D4D-80D9-81F45532E472}"/>
              </a:ext>
            </a:extLst>
          </p:cNvPr>
          <p:cNvCxnSpPr>
            <a:cxnSpLocks/>
          </p:cNvCxnSpPr>
          <p:nvPr/>
        </p:nvCxnSpPr>
        <p:spPr>
          <a:xfrm rot="5400000" flipV="1">
            <a:off x="3413138" y="2246852"/>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65209189-EC66-CD40-8858-E2C5C352B931}"/>
              </a:ext>
            </a:extLst>
          </p:cNvPr>
          <p:cNvSpPr txBox="1"/>
          <p:nvPr/>
        </p:nvSpPr>
        <p:spPr>
          <a:xfrm>
            <a:off x="2830877" y="1082579"/>
            <a:ext cx="341760" cy="400110"/>
          </a:xfrm>
          <a:prstGeom prst="rect">
            <a:avLst/>
          </a:prstGeom>
          <a:noFill/>
        </p:spPr>
        <p:txBody>
          <a:bodyPr wrap="none" rtlCol="0">
            <a:spAutoFit/>
          </a:bodyPr>
          <a:lstStyle/>
          <a:p>
            <a:r>
              <a:rPr lang="en-US" sz="2000" b="1" dirty="0"/>
              <a:t>T</a:t>
            </a:r>
          </a:p>
        </p:txBody>
      </p:sp>
      <p:sp>
        <p:nvSpPr>
          <p:cNvPr id="267" name="TextBox 266">
            <a:extLst>
              <a:ext uri="{FF2B5EF4-FFF2-40B4-BE49-F238E27FC236}">
                <a16:creationId xmlns:a16="http://schemas.microsoft.com/office/drawing/2014/main" id="{9097214F-1F6E-C94E-A842-CF4CF08D73AD}"/>
              </a:ext>
            </a:extLst>
          </p:cNvPr>
          <p:cNvSpPr txBox="1"/>
          <p:nvPr/>
        </p:nvSpPr>
        <p:spPr>
          <a:xfrm>
            <a:off x="898607" y="5040848"/>
            <a:ext cx="1503075" cy="461665"/>
          </a:xfrm>
          <a:prstGeom prst="rect">
            <a:avLst/>
          </a:prstGeom>
          <a:noFill/>
        </p:spPr>
        <p:txBody>
          <a:bodyPr wrap="square" rtlCol="0">
            <a:spAutoFit/>
          </a:bodyPr>
          <a:lstStyle/>
          <a:p>
            <a:pPr algn="ctr"/>
            <a:r>
              <a:rPr lang="en-US" sz="1200" b="1" dirty="0"/>
              <a:t>Bind fluorophore to entire DNA</a:t>
            </a:r>
          </a:p>
        </p:txBody>
      </p:sp>
      <p:cxnSp>
        <p:nvCxnSpPr>
          <p:cNvPr id="268" name="Straight Connector 267">
            <a:extLst>
              <a:ext uri="{FF2B5EF4-FFF2-40B4-BE49-F238E27FC236}">
                <a16:creationId xmlns:a16="http://schemas.microsoft.com/office/drawing/2014/main" id="{3F700A1A-B811-C649-8010-EB8385F47095}"/>
              </a:ext>
            </a:extLst>
          </p:cNvPr>
          <p:cNvCxnSpPr>
            <a:cxnSpLocks/>
          </p:cNvCxnSpPr>
          <p:nvPr/>
        </p:nvCxnSpPr>
        <p:spPr>
          <a:xfrm>
            <a:off x="2895644" y="5014255"/>
            <a:ext cx="8380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Oval 279">
            <a:extLst>
              <a:ext uri="{FF2B5EF4-FFF2-40B4-BE49-F238E27FC236}">
                <a16:creationId xmlns:a16="http://schemas.microsoft.com/office/drawing/2014/main" id="{B4F4D4FD-821D-F245-B763-A09522DF8401}"/>
              </a:ext>
            </a:extLst>
          </p:cNvPr>
          <p:cNvSpPr/>
          <p:nvPr/>
        </p:nvSpPr>
        <p:spPr>
          <a:xfrm rot="16200000">
            <a:off x="2895644" y="3829568"/>
            <a:ext cx="341243" cy="34124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1" name="Straight Connector 280">
            <a:extLst>
              <a:ext uri="{FF2B5EF4-FFF2-40B4-BE49-F238E27FC236}">
                <a16:creationId xmlns:a16="http://schemas.microsoft.com/office/drawing/2014/main" id="{CA5999D8-416D-384D-B1FB-8F3BEED3B076}"/>
              </a:ext>
            </a:extLst>
          </p:cNvPr>
          <p:cNvCxnSpPr>
            <a:cxnSpLocks/>
          </p:cNvCxnSpPr>
          <p:nvPr/>
        </p:nvCxnSpPr>
        <p:spPr>
          <a:xfrm flipV="1">
            <a:off x="3029771" y="4180082"/>
            <a:ext cx="0" cy="849457"/>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241386F-B167-5D4E-B9EB-369030107EE9}"/>
              </a:ext>
            </a:extLst>
          </p:cNvPr>
          <p:cNvCxnSpPr>
            <a:cxnSpLocks/>
          </p:cNvCxnSpPr>
          <p:nvPr/>
        </p:nvCxnSpPr>
        <p:spPr>
          <a:xfrm rot="16200000" flipV="1">
            <a:off x="3205363" y="4656352"/>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13D7828B-0860-BD44-945E-3644EF8E812A}"/>
              </a:ext>
            </a:extLst>
          </p:cNvPr>
          <p:cNvCxnSpPr>
            <a:cxnSpLocks/>
          </p:cNvCxnSpPr>
          <p:nvPr/>
        </p:nvCxnSpPr>
        <p:spPr>
          <a:xfrm rot="16200000" flipV="1">
            <a:off x="3205363" y="4503952"/>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E5A7BB7-D155-5F4B-9058-35D16E12B6BB}"/>
              </a:ext>
            </a:extLst>
          </p:cNvPr>
          <p:cNvCxnSpPr>
            <a:cxnSpLocks/>
          </p:cNvCxnSpPr>
          <p:nvPr/>
        </p:nvCxnSpPr>
        <p:spPr>
          <a:xfrm rot="16200000" flipV="1">
            <a:off x="3205363" y="4351552"/>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CD6BD38-4E62-E54A-8948-95E616314B3F}"/>
              </a:ext>
            </a:extLst>
          </p:cNvPr>
          <p:cNvCxnSpPr>
            <a:cxnSpLocks/>
          </p:cNvCxnSpPr>
          <p:nvPr/>
        </p:nvCxnSpPr>
        <p:spPr>
          <a:xfrm rot="16200000" flipV="1">
            <a:off x="3205362" y="4199152"/>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64F5778-01C5-734C-8EE1-60815B4B0B9E}"/>
              </a:ext>
            </a:extLst>
          </p:cNvPr>
          <p:cNvCxnSpPr>
            <a:cxnSpLocks/>
          </p:cNvCxnSpPr>
          <p:nvPr/>
        </p:nvCxnSpPr>
        <p:spPr>
          <a:xfrm rot="16200000" flipV="1">
            <a:off x="3205362" y="4046752"/>
            <a:ext cx="0" cy="35118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FBD10639-3A70-0E4F-B024-D30AD8E1153C}"/>
              </a:ext>
            </a:extLst>
          </p:cNvPr>
          <p:cNvCxnSpPr>
            <a:cxnSpLocks/>
          </p:cNvCxnSpPr>
          <p:nvPr/>
        </p:nvCxnSpPr>
        <p:spPr>
          <a:xfrm rot="10800000" flipV="1">
            <a:off x="3608002" y="4155200"/>
            <a:ext cx="0" cy="849457"/>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652FAE6-5E3D-F649-AA2F-D27F47C19ECC}"/>
              </a:ext>
            </a:extLst>
          </p:cNvPr>
          <p:cNvCxnSpPr>
            <a:cxnSpLocks/>
          </p:cNvCxnSpPr>
          <p:nvPr/>
        </p:nvCxnSpPr>
        <p:spPr>
          <a:xfrm rot="5400000" flipV="1">
            <a:off x="3432410" y="4046578"/>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68BAB443-F530-5D4F-BCA7-E9B46A2F30E9}"/>
              </a:ext>
            </a:extLst>
          </p:cNvPr>
          <p:cNvCxnSpPr>
            <a:cxnSpLocks/>
          </p:cNvCxnSpPr>
          <p:nvPr/>
        </p:nvCxnSpPr>
        <p:spPr>
          <a:xfrm rot="5400000" flipV="1">
            <a:off x="3432410" y="4198978"/>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F7DAF8D2-E8DC-314C-A214-179FB51EDEEF}"/>
              </a:ext>
            </a:extLst>
          </p:cNvPr>
          <p:cNvCxnSpPr>
            <a:cxnSpLocks/>
          </p:cNvCxnSpPr>
          <p:nvPr/>
        </p:nvCxnSpPr>
        <p:spPr>
          <a:xfrm rot="5400000" flipV="1">
            <a:off x="3432410" y="4351378"/>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DB148962-CCE5-084D-B19D-222C1E671F0A}"/>
              </a:ext>
            </a:extLst>
          </p:cNvPr>
          <p:cNvCxnSpPr>
            <a:cxnSpLocks/>
          </p:cNvCxnSpPr>
          <p:nvPr/>
        </p:nvCxnSpPr>
        <p:spPr>
          <a:xfrm rot="5400000" flipV="1">
            <a:off x="3432411" y="4503778"/>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59EBC43-6092-CF41-A049-EA09829E6B9B}"/>
              </a:ext>
            </a:extLst>
          </p:cNvPr>
          <p:cNvCxnSpPr>
            <a:cxnSpLocks/>
          </p:cNvCxnSpPr>
          <p:nvPr/>
        </p:nvCxnSpPr>
        <p:spPr>
          <a:xfrm rot="5400000" flipV="1">
            <a:off x="3432411" y="4656178"/>
            <a:ext cx="0" cy="351182"/>
          </a:xfrm>
          <a:prstGeom prst="line">
            <a:avLst/>
          </a:prstGeom>
          <a:ln w="57150">
            <a:solidFill>
              <a:srgbClr val="FF2600"/>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3FBE3A72-1207-5443-BBD5-842AFA65FD47}"/>
              </a:ext>
            </a:extLst>
          </p:cNvPr>
          <p:cNvSpPr txBox="1"/>
          <p:nvPr/>
        </p:nvSpPr>
        <p:spPr>
          <a:xfrm>
            <a:off x="2551928" y="5040848"/>
            <a:ext cx="1498558" cy="461665"/>
          </a:xfrm>
          <a:prstGeom prst="rect">
            <a:avLst/>
          </a:prstGeom>
          <a:noFill/>
        </p:spPr>
        <p:txBody>
          <a:bodyPr wrap="square" rtlCol="0">
            <a:spAutoFit/>
          </a:bodyPr>
          <a:lstStyle/>
          <a:p>
            <a:pPr algn="ctr"/>
            <a:r>
              <a:rPr lang="en-US" sz="1200" b="1" dirty="0"/>
              <a:t>Hybridize DNA to Silicon chip</a:t>
            </a:r>
          </a:p>
        </p:txBody>
      </p:sp>
      <p:sp>
        <p:nvSpPr>
          <p:cNvPr id="295" name="TextBox 294">
            <a:extLst>
              <a:ext uri="{FF2B5EF4-FFF2-40B4-BE49-F238E27FC236}">
                <a16:creationId xmlns:a16="http://schemas.microsoft.com/office/drawing/2014/main" id="{E9F75B64-6842-9747-B396-135BA10A1433}"/>
              </a:ext>
            </a:extLst>
          </p:cNvPr>
          <p:cNvSpPr txBox="1"/>
          <p:nvPr/>
        </p:nvSpPr>
        <p:spPr>
          <a:xfrm>
            <a:off x="4258831" y="2441414"/>
            <a:ext cx="341760" cy="400110"/>
          </a:xfrm>
          <a:prstGeom prst="rect">
            <a:avLst/>
          </a:prstGeom>
          <a:noFill/>
        </p:spPr>
        <p:txBody>
          <a:bodyPr wrap="none" rtlCol="0">
            <a:spAutoFit/>
          </a:bodyPr>
          <a:lstStyle/>
          <a:p>
            <a:r>
              <a:rPr lang="en-US" sz="2000" b="1" dirty="0"/>
              <a:t>T</a:t>
            </a:r>
          </a:p>
        </p:txBody>
      </p:sp>
      <p:sp>
        <p:nvSpPr>
          <p:cNvPr id="296" name="TextBox 295">
            <a:extLst>
              <a:ext uri="{FF2B5EF4-FFF2-40B4-BE49-F238E27FC236}">
                <a16:creationId xmlns:a16="http://schemas.microsoft.com/office/drawing/2014/main" id="{6582A3BE-0CCE-3A4F-9C55-0BBB1AADBFB2}"/>
              </a:ext>
            </a:extLst>
          </p:cNvPr>
          <p:cNvSpPr txBox="1"/>
          <p:nvPr/>
        </p:nvSpPr>
        <p:spPr>
          <a:xfrm>
            <a:off x="4700496" y="2432674"/>
            <a:ext cx="383438" cy="400110"/>
          </a:xfrm>
          <a:prstGeom prst="rect">
            <a:avLst/>
          </a:prstGeom>
          <a:noFill/>
        </p:spPr>
        <p:txBody>
          <a:bodyPr wrap="none" rtlCol="0">
            <a:spAutoFit/>
          </a:bodyPr>
          <a:lstStyle/>
          <a:p>
            <a:r>
              <a:rPr lang="en-US" sz="2000" b="1" dirty="0"/>
              <a:t>G</a:t>
            </a:r>
          </a:p>
        </p:txBody>
      </p:sp>
      <p:sp>
        <p:nvSpPr>
          <p:cNvPr id="297" name="Rounded Rectangle 296">
            <a:extLst>
              <a:ext uri="{FF2B5EF4-FFF2-40B4-BE49-F238E27FC236}">
                <a16:creationId xmlns:a16="http://schemas.microsoft.com/office/drawing/2014/main" id="{E28EA42B-2C7A-8E46-8E98-DFEE3ADA3CF4}"/>
              </a:ext>
            </a:extLst>
          </p:cNvPr>
          <p:cNvSpPr/>
          <p:nvPr/>
        </p:nvSpPr>
        <p:spPr>
          <a:xfrm>
            <a:off x="4324938" y="4117153"/>
            <a:ext cx="272150" cy="846306"/>
          </a:xfrm>
          <a:prstGeom prst="roundRect">
            <a:avLst/>
          </a:prstGeom>
          <a:solidFill>
            <a:schemeClr val="accent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ounded Rectangle 297">
            <a:extLst>
              <a:ext uri="{FF2B5EF4-FFF2-40B4-BE49-F238E27FC236}">
                <a16:creationId xmlns:a16="http://schemas.microsoft.com/office/drawing/2014/main" id="{EACD8DC5-3DD3-C943-9147-4F492C796168}"/>
              </a:ext>
            </a:extLst>
          </p:cNvPr>
          <p:cNvSpPr/>
          <p:nvPr/>
        </p:nvSpPr>
        <p:spPr>
          <a:xfrm>
            <a:off x="4771408" y="4751902"/>
            <a:ext cx="272150" cy="198468"/>
          </a:xfrm>
          <a:prstGeom prst="roundRect">
            <a:avLst/>
          </a:prstGeom>
          <a:solidFill>
            <a:srgbClr val="FF26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05C86071-51AA-FE46-BD66-2D6C1B2D86B0}"/>
              </a:ext>
            </a:extLst>
          </p:cNvPr>
          <p:cNvCxnSpPr>
            <a:cxnSpLocks/>
          </p:cNvCxnSpPr>
          <p:nvPr/>
        </p:nvCxnSpPr>
        <p:spPr>
          <a:xfrm>
            <a:off x="4249757" y="4081192"/>
            <a:ext cx="0" cy="90391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82ECB975-5C28-EE4E-AB34-439BF6BEFA93}"/>
              </a:ext>
            </a:extLst>
          </p:cNvPr>
          <p:cNvCxnSpPr>
            <a:cxnSpLocks/>
          </p:cNvCxnSpPr>
          <p:nvPr/>
        </p:nvCxnSpPr>
        <p:spPr>
          <a:xfrm flipH="1">
            <a:off x="4231469" y="4954930"/>
            <a:ext cx="899160"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865F7CB1-C57B-384A-B72A-122744960F96}"/>
              </a:ext>
            </a:extLst>
          </p:cNvPr>
          <p:cNvSpPr/>
          <p:nvPr/>
        </p:nvSpPr>
        <p:spPr>
          <a:xfrm>
            <a:off x="4727446" y="5053315"/>
            <a:ext cx="360074" cy="360074"/>
          </a:xfrm>
          <a:prstGeom prst="ellipse">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95AC5A04-7184-CD42-BA1D-F55B6F0F050A}"/>
              </a:ext>
            </a:extLst>
          </p:cNvPr>
          <p:cNvSpPr/>
          <p:nvPr/>
        </p:nvSpPr>
        <p:spPr>
          <a:xfrm>
            <a:off x="4290392" y="5062731"/>
            <a:ext cx="341243" cy="341243"/>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4A04C083-5E5A-3A4D-93FE-E6574306B7C0}"/>
              </a:ext>
            </a:extLst>
          </p:cNvPr>
          <p:cNvSpPr txBox="1"/>
          <p:nvPr/>
        </p:nvSpPr>
        <p:spPr>
          <a:xfrm>
            <a:off x="3869528" y="3053016"/>
            <a:ext cx="1632077" cy="646331"/>
          </a:xfrm>
          <a:prstGeom prst="rect">
            <a:avLst/>
          </a:prstGeom>
          <a:noFill/>
        </p:spPr>
        <p:txBody>
          <a:bodyPr wrap="square" rtlCol="0">
            <a:spAutoFit/>
          </a:bodyPr>
          <a:lstStyle/>
          <a:p>
            <a:pPr algn="ctr"/>
            <a:r>
              <a:rPr lang="en-US" sz="1200" dirty="0"/>
              <a:t>Compare Intensity of green vs. red fluorophores</a:t>
            </a:r>
          </a:p>
        </p:txBody>
      </p:sp>
      <p:sp>
        <p:nvSpPr>
          <p:cNvPr id="314" name="TextBox 313">
            <a:extLst>
              <a:ext uri="{FF2B5EF4-FFF2-40B4-BE49-F238E27FC236}">
                <a16:creationId xmlns:a16="http://schemas.microsoft.com/office/drawing/2014/main" id="{98C05E7E-24B7-2448-A4C1-2162B4A496C4}"/>
              </a:ext>
            </a:extLst>
          </p:cNvPr>
          <p:cNvSpPr txBox="1"/>
          <p:nvPr/>
        </p:nvSpPr>
        <p:spPr>
          <a:xfrm>
            <a:off x="3921756" y="5365907"/>
            <a:ext cx="780983" cy="307777"/>
          </a:xfrm>
          <a:prstGeom prst="rect">
            <a:avLst/>
          </a:prstGeom>
          <a:noFill/>
        </p:spPr>
        <p:txBody>
          <a:bodyPr wrap="none" rtlCol="0">
            <a:spAutoFit/>
          </a:bodyPr>
          <a:lstStyle/>
          <a:p>
            <a:r>
              <a:rPr lang="en-US" b="1" dirty="0">
                <a:solidFill>
                  <a:schemeClr val="accent2">
                    <a:lumMod val="75000"/>
                  </a:schemeClr>
                </a:solidFill>
              </a:rPr>
              <a:t>Patient</a:t>
            </a:r>
          </a:p>
        </p:txBody>
      </p:sp>
      <p:sp>
        <p:nvSpPr>
          <p:cNvPr id="315" name="TextBox 314">
            <a:extLst>
              <a:ext uri="{FF2B5EF4-FFF2-40B4-BE49-F238E27FC236}">
                <a16:creationId xmlns:a16="http://schemas.microsoft.com/office/drawing/2014/main" id="{9B878864-8471-D546-A608-8666097558CE}"/>
              </a:ext>
            </a:extLst>
          </p:cNvPr>
          <p:cNvSpPr txBox="1"/>
          <p:nvPr/>
        </p:nvSpPr>
        <p:spPr>
          <a:xfrm>
            <a:off x="4681049" y="5352277"/>
            <a:ext cx="821059" cy="307777"/>
          </a:xfrm>
          <a:prstGeom prst="rect">
            <a:avLst/>
          </a:prstGeom>
          <a:noFill/>
        </p:spPr>
        <p:txBody>
          <a:bodyPr wrap="none" rtlCol="0">
            <a:spAutoFit/>
          </a:bodyPr>
          <a:lstStyle/>
          <a:p>
            <a:r>
              <a:rPr lang="en-US" b="1" dirty="0">
                <a:solidFill>
                  <a:srgbClr val="FF2600"/>
                </a:solidFill>
              </a:rPr>
              <a:t>Control</a:t>
            </a:r>
          </a:p>
        </p:txBody>
      </p:sp>
    </p:spTree>
    <p:extLst>
      <p:ext uri="{BB962C8B-B14F-4D97-AF65-F5344CB8AC3E}">
        <p14:creationId xmlns:p14="http://schemas.microsoft.com/office/powerpoint/2010/main" val="558106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9896-3AEF-7440-B94E-DDA99C8754D0}"/>
              </a:ext>
            </a:extLst>
          </p:cNvPr>
          <p:cNvSpPr>
            <a:spLocks noGrp="1"/>
          </p:cNvSpPr>
          <p:nvPr>
            <p:ph type="title"/>
          </p:nvPr>
        </p:nvSpPr>
        <p:spPr/>
        <p:txBody>
          <a:bodyPr/>
          <a:lstStyle/>
          <a:p>
            <a:pPr indent="0">
              <a:buNone/>
            </a:pPr>
            <a:r>
              <a:rPr lang="en-US" dirty="0"/>
              <a:t>Microarray &amp; </a:t>
            </a:r>
            <a:r>
              <a:rPr lang="en-US" dirty="0" err="1"/>
              <a:t>aCGH</a:t>
            </a:r>
            <a:endParaRPr lang="en-US" dirty="0"/>
          </a:p>
        </p:txBody>
      </p:sp>
      <p:sp>
        <p:nvSpPr>
          <p:cNvPr id="3" name="Text Placeholder 2">
            <a:extLst>
              <a:ext uri="{FF2B5EF4-FFF2-40B4-BE49-F238E27FC236}">
                <a16:creationId xmlns:a16="http://schemas.microsoft.com/office/drawing/2014/main" id="{3C3F7F3D-7EB8-6249-8848-D188EF973C88}"/>
              </a:ext>
            </a:extLst>
          </p:cNvPr>
          <p:cNvSpPr>
            <a:spLocks noGrp="1"/>
          </p:cNvSpPr>
          <p:nvPr>
            <p:ph type="body" idx="1"/>
          </p:nvPr>
        </p:nvSpPr>
        <p:spPr>
          <a:xfrm>
            <a:off x="457200" y="5127916"/>
            <a:ext cx="8229600" cy="978408"/>
          </a:xfrm>
        </p:spPr>
        <p:txBody>
          <a:bodyPr/>
          <a:lstStyle/>
          <a:p>
            <a:r>
              <a:rPr lang="en-US" dirty="0"/>
              <a:t>Still used today to analyze large numbers of individuals for large Structural Variants (&gt;100kbp) for relatively low cost:</a:t>
            </a:r>
          </a:p>
          <a:p>
            <a:pPr lvl="1"/>
            <a:r>
              <a:rPr lang="en-US" dirty="0"/>
              <a:t>UK Biobank has assessed 500k individuals with this approach. More than any other study!</a:t>
            </a:r>
          </a:p>
        </p:txBody>
      </p:sp>
      <p:pic>
        <p:nvPicPr>
          <p:cNvPr id="5" name="Picture 4">
            <a:extLst>
              <a:ext uri="{FF2B5EF4-FFF2-40B4-BE49-F238E27FC236}">
                <a16:creationId xmlns:a16="http://schemas.microsoft.com/office/drawing/2014/main" id="{AB6083CF-80AA-344A-9A7F-4A6C0BA7EA89}"/>
              </a:ext>
            </a:extLst>
          </p:cNvPr>
          <p:cNvPicPr>
            <a:picLocks noChangeAspect="1"/>
          </p:cNvPicPr>
          <p:nvPr/>
        </p:nvPicPr>
        <p:blipFill>
          <a:blip r:embed="rId2"/>
          <a:stretch>
            <a:fillRect/>
          </a:stretch>
        </p:blipFill>
        <p:spPr>
          <a:xfrm>
            <a:off x="1202436" y="835688"/>
            <a:ext cx="6739128" cy="4262498"/>
          </a:xfrm>
          <a:prstGeom prst="rect">
            <a:avLst/>
          </a:prstGeom>
        </p:spPr>
      </p:pic>
      <p:cxnSp>
        <p:nvCxnSpPr>
          <p:cNvPr id="9" name="Straight Arrow Connector 8">
            <a:extLst>
              <a:ext uri="{FF2B5EF4-FFF2-40B4-BE49-F238E27FC236}">
                <a16:creationId xmlns:a16="http://schemas.microsoft.com/office/drawing/2014/main" id="{39F81BA1-923C-0246-9F9D-1AED25226753}"/>
              </a:ext>
            </a:extLst>
          </p:cNvPr>
          <p:cNvCxnSpPr>
            <a:cxnSpLocks/>
          </p:cNvCxnSpPr>
          <p:nvPr/>
        </p:nvCxnSpPr>
        <p:spPr>
          <a:xfrm flipH="1">
            <a:off x="4700016" y="1252728"/>
            <a:ext cx="3328416" cy="8138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536EE6-5D88-AD40-A88E-53B34288AE70}"/>
              </a:ext>
            </a:extLst>
          </p:cNvPr>
          <p:cNvSpPr txBox="1"/>
          <p:nvPr/>
        </p:nvSpPr>
        <p:spPr>
          <a:xfrm>
            <a:off x="8028432" y="1072630"/>
            <a:ext cx="1063112" cy="338554"/>
          </a:xfrm>
          <a:prstGeom prst="rect">
            <a:avLst/>
          </a:prstGeom>
          <a:noFill/>
        </p:spPr>
        <p:txBody>
          <a:bodyPr wrap="none" rtlCol="0">
            <a:spAutoFit/>
          </a:bodyPr>
          <a:lstStyle/>
          <a:p>
            <a:r>
              <a:rPr lang="en-US" sz="1600" b="1" dirty="0">
                <a:solidFill>
                  <a:srgbClr val="FF0000"/>
                </a:solidFill>
              </a:rPr>
              <a:t>Deletion!</a:t>
            </a:r>
          </a:p>
        </p:txBody>
      </p:sp>
      <p:sp>
        <p:nvSpPr>
          <p:cNvPr id="12" name="TextBox 11">
            <a:extLst>
              <a:ext uri="{FF2B5EF4-FFF2-40B4-BE49-F238E27FC236}">
                <a16:creationId xmlns:a16="http://schemas.microsoft.com/office/drawing/2014/main" id="{89652654-4D9A-5C4B-9667-A4B4BA051BB9}"/>
              </a:ext>
            </a:extLst>
          </p:cNvPr>
          <p:cNvSpPr txBox="1"/>
          <p:nvPr/>
        </p:nvSpPr>
        <p:spPr>
          <a:xfrm>
            <a:off x="121297" y="6073736"/>
            <a:ext cx="7141699" cy="253916"/>
          </a:xfrm>
          <a:prstGeom prst="rect">
            <a:avLst/>
          </a:prstGeom>
          <a:noFill/>
        </p:spPr>
        <p:txBody>
          <a:bodyPr wrap="none" rtlCol="0">
            <a:spAutoFit/>
          </a:bodyPr>
          <a:lstStyle/>
          <a:p>
            <a:r>
              <a:rPr lang="en-US" sz="1050" dirty="0"/>
              <a:t>Levy V. et al. </a:t>
            </a:r>
            <a:r>
              <a:rPr lang="en-US" sz="1050" i="1" dirty="0"/>
              <a:t>Prenatal diagnosis by chromosomal microarray analysis. </a:t>
            </a:r>
            <a:r>
              <a:rPr lang="en-US" sz="1050" dirty="0"/>
              <a:t>(2018). </a:t>
            </a:r>
            <a:r>
              <a:rPr lang="en-US" sz="1050" i="1" dirty="0"/>
              <a:t>Fertility and Sterility</a:t>
            </a:r>
            <a:r>
              <a:rPr lang="en-US" sz="1050" dirty="0"/>
              <a:t>. PMID: 29447663</a:t>
            </a:r>
          </a:p>
        </p:txBody>
      </p:sp>
    </p:spTree>
    <p:extLst>
      <p:ext uri="{BB962C8B-B14F-4D97-AF65-F5344CB8AC3E}">
        <p14:creationId xmlns:p14="http://schemas.microsoft.com/office/powerpoint/2010/main" val="353014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FFE7-3329-7A4C-8CDB-0257436DA8DF}"/>
              </a:ext>
            </a:extLst>
          </p:cNvPr>
          <p:cNvSpPr>
            <a:spLocks noGrp="1"/>
          </p:cNvSpPr>
          <p:nvPr>
            <p:ph type="title"/>
          </p:nvPr>
        </p:nvSpPr>
        <p:spPr/>
        <p:txBody>
          <a:bodyPr/>
          <a:lstStyle/>
          <a:p>
            <a:pPr indent="0">
              <a:buNone/>
            </a:pPr>
            <a:r>
              <a:rPr lang="en-US" dirty="0"/>
              <a:t>Short Read Sequencing for SV Detection</a:t>
            </a:r>
          </a:p>
        </p:txBody>
      </p:sp>
      <p:sp>
        <p:nvSpPr>
          <p:cNvPr id="4" name="TextBox 3">
            <a:extLst>
              <a:ext uri="{FF2B5EF4-FFF2-40B4-BE49-F238E27FC236}">
                <a16:creationId xmlns:a16="http://schemas.microsoft.com/office/drawing/2014/main" id="{25D46D0C-1225-644D-AA08-2B187FDE2A8B}"/>
              </a:ext>
            </a:extLst>
          </p:cNvPr>
          <p:cNvSpPr txBox="1"/>
          <p:nvPr/>
        </p:nvSpPr>
        <p:spPr>
          <a:xfrm>
            <a:off x="246888" y="969264"/>
            <a:ext cx="7109639" cy="307777"/>
          </a:xfrm>
          <a:prstGeom prst="rect">
            <a:avLst/>
          </a:prstGeom>
          <a:noFill/>
        </p:spPr>
        <p:txBody>
          <a:bodyPr wrap="none" rtlCol="0">
            <a:spAutoFit/>
          </a:bodyPr>
          <a:lstStyle/>
          <a:p>
            <a:r>
              <a:rPr lang="en-US" b="1" i="1" dirty="0"/>
              <a:t>You learnt in the last module to identify SNVs using short read sequencing data:</a:t>
            </a:r>
          </a:p>
        </p:txBody>
      </p:sp>
      <p:pic>
        <p:nvPicPr>
          <p:cNvPr id="6" name="Picture 5">
            <a:extLst>
              <a:ext uri="{FF2B5EF4-FFF2-40B4-BE49-F238E27FC236}">
                <a16:creationId xmlns:a16="http://schemas.microsoft.com/office/drawing/2014/main" id="{8056F8C0-A9D5-0949-A997-17DAC46BD944}"/>
              </a:ext>
            </a:extLst>
          </p:cNvPr>
          <p:cNvPicPr>
            <a:picLocks noChangeAspect="1"/>
          </p:cNvPicPr>
          <p:nvPr/>
        </p:nvPicPr>
        <p:blipFill>
          <a:blip r:embed="rId3"/>
          <a:stretch>
            <a:fillRect/>
          </a:stretch>
        </p:blipFill>
        <p:spPr>
          <a:xfrm>
            <a:off x="629271" y="1422187"/>
            <a:ext cx="7196328" cy="2532582"/>
          </a:xfrm>
          <a:prstGeom prst="rect">
            <a:avLst/>
          </a:prstGeom>
        </p:spPr>
      </p:pic>
      <p:sp>
        <p:nvSpPr>
          <p:cNvPr id="7" name="TextBox 6">
            <a:extLst>
              <a:ext uri="{FF2B5EF4-FFF2-40B4-BE49-F238E27FC236}">
                <a16:creationId xmlns:a16="http://schemas.microsoft.com/office/drawing/2014/main" id="{26681DD4-1117-7D47-9051-DB2C7F615CD7}"/>
              </a:ext>
            </a:extLst>
          </p:cNvPr>
          <p:cNvSpPr txBox="1"/>
          <p:nvPr/>
        </p:nvSpPr>
        <p:spPr>
          <a:xfrm>
            <a:off x="7825599" y="1644762"/>
            <a:ext cx="1000595" cy="307777"/>
          </a:xfrm>
          <a:prstGeom prst="rect">
            <a:avLst/>
          </a:prstGeom>
          <a:noFill/>
        </p:spPr>
        <p:txBody>
          <a:bodyPr wrap="none" rtlCol="0">
            <a:spAutoFit/>
          </a:bodyPr>
          <a:lstStyle/>
          <a:p>
            <a:r>
              <a:rPr lang="en-US" dirty="0"/>
              <a:t>One Read</a:t>
            </a:r>
          </a:p>
        </p:txBody>
      </p:sp>
      <p:cxnSp>
        <p:nvCxnSpPr>
          <p:cNvPr id="9" name="Straight Arrow Connector 8">
            <a:extLst>
              <a:ext uri="{FF2B5EF4-FFF2-40B4-BE49-F238E27FC236}">
                <a16:creationId xmlns:a16="http://schemas.microsoft.com/office/drawing/2014/main" id="{81205C5C-BED2-7C44-88AB-E07D3D6F7F15}"/>
              </a:ext>
            </a:extLst>
          </p:cNvPr>
          <p:cNvCxnSpPr>
            <a:cxnSpLocks/>
            <a:stCxn id="7" idx="1"/>
          </p:cNvCxnSpPr>
          <p:nvPr/>
        </p:nvCxnSpPr>
        <p:spPr>
          <a:xfrm flipH="1">
            <a:off x="6318690" y="1798651"/>
            <a:ext cx="1506909" cy="129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E7DAC9-E0D5-6840-8299-93112ECE582B}"/>
              </a:ext>
            </a:extLst>
          </p:cNvPr>
          <p:cNvSpPr txBox="1"/>
          <p:nvPr/>
        </p:nvSpPr>
        <p:spPr>
          <a:xfrm>
            <a:off x="4227435" y="1576075"/>
            <a:ext cx="554960" cy="307777"/>
          </a:xfrm>
          <a:prstGeom prst="rect">
            <a:avLst/>
          </a:prstGeom>
          <a:noFill/>
        </p:spPr>
        <p:txBody>
          <a:bodyPr wrap="none" rtlCol="0">
            <a:spAutoFit/>
          </a:bodyPr>
          <a:lstStyle/>
          <a:p>
            <a:r>
              <a:rPr lang="en-US" b="1" dirty="0">
                <a:solidFill>
                  <a:srgbClr val="FF0000"/>
                </a:solidFill>
              </a:rPr>
              <a:t>SNV</a:t>
            </a:r>
          </a:p>
        </p:txBody>
      </p:sp>
      <p:sp>
        <p:nvSpPr>
          <p:cNvPr id="38" name="TextBox 37">
            <a:extLst>
              <a:ext uri="{FF2B5EF4-FFF2-40B4-BE49-F238E27FC236}">
                <a16:creationId xmlns:a16="http://schemas.microsoft.com/office/drawing/2014/main" id="{8EC7E04A-AE38-2A43-92FE-9EEEED90AE27}"/>
              </a:ext>
            </a:extLst>
          </p:cNvPr>
          <p:cNvSpPr txBox="1"/>
          <p:nvPr/>
        </p:nvSpPr>
        <p:spPr>
          <a:xfrm>
            <a:off x="1581678" y="4233235"/>
            <a:ext cx="5936240" cy="307777"/>
          </a:xfrm>
          <a:prstGeom prst="rect">
            <a:avLst/>
          </a:prstGeom>
          <a:noFill/>
        </p:spPr>
        <p:txBody>
          <a:bodyPr wrap="none" rtlCol="0">
            <a:spAutoFit/>
          </a:bodyPr>
          <a:lstStyle/>
          <a:p>
            <a:r>
              <a:rPr lang="en-US" b="1" i="1" dirty="0"/>
              <a:t>You may also remember that these reads are sequenced in PAIRS…</a:t>
            </a:r>
          </a:p>
        </p:txBody>
      </p:sp>
      <p:sp>
        <p:nvSpPr>
          <p:cNvPr id="39" name="TextBox 38">
            <a:extLst>
              <a:ext uri="{FF2B5EF4-FFF2-40B4-BE49-F238E27FC236}">
                <a16:creationId xmlns:a16="http://schemas.microsoft.com/office/drawing/2014/main" id="{3799F7AB-492D-B545-AEC9-CB8E40EFBCDF}"/>
              </a:ext>
            </a:extLst>
          </p:cNvPr>
          <p:cNvSpPr txBox="1"/>
          <p:nvPr/>
        </p:nvSpPr>
        <p:spPr>
          <a:xfrm>
            <a:off x="6825004" y="4666185"/>
            <a:ext cx="1000595" cy="307777"/>
          </a:xfrm>
          <a:prstGeom prst="rect">
            <a:avLst/>
          </a:prstGeom>
          <a:noFill/>
        </p:spPr>
        <p:txBody>
          <a:bodyPr wrap="square" rtlCol="0">
            <a:spAutoFit/>
          </a:bodyPr>
          <a:lstStyle/>
          <a:p>
            <a:r>
              <a:rPr lang="en-US" dirty="0"/>
              <a:t>One Read</a:t>
            </a:r>
          </a:p>
        </p:txBody>
      </p:sp>
      <p:cxnSp>
        <p:nvCxnSpPr>
          <p:cNvPr id="40" name="Straight Arrow Connector 39">
            <a:extLst>
              <a:ext uri="{FF2B5EF4-FFF2-40B4-BE49-F238E27FC236}">
                <a16:creationId xmlns:a16="http://schemas.microsoft.com/office/drawing/2014/main" id="{31C71355-6C79-AC4E-85FA-83FBF863D64F}"/>
              </a:ext>
            </a:extLst>
          </p:cNvPr>
          <p:cNvCxnSpPr>
            <a:cxnSpLocks/>
          </p:cNvCxnSpPr>
          <p:nvPr/>
        </p:nvCxnSpPr>
        <p:spPr>
          <a:xfrm flipH="1">
            <a:off x="5903700" y="4855466"/>
            <a:ext cx="914400" cy="4023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54330E-D1AC-8349-842A-EB2C6A399D10}"/>
              </a:ext>
            </a:extLst>
          </p:cNvPr>
          <p:cNvCxnSpPr/>
          <p:nvPr/>
        </p:nvCxnSpPr>
        <p:spPr>
          <a:xfrm>
            <a:off x="3330809" y="5268245"/>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BAFC208-08A9-0A44-B9B6-FEF942250A65}"/>
              </a:ext>
            </a:extLst>
          </p:cNvPr>
          <p:cNvCxnSpPr>
            <a:cxnSpLocks/>
          </p:cNvCxnSpPr>
          <p:nvPr/>
        </p:nvCxnSpPr>
        <p:spPr>
          <a:xfrm flipH="1">
            <a:off x="5060083" y="5268245"/>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4AFB433-B7F8-264E-911C-C8F279A1D900}"/>
              </a:ext>
            </a:extLst>
          </p:cNvPr>
          <p:cNvSpPr txBox="1"/>
          <p:nvPr/>
        </p:nvSpPr>
        <p:spPr>
          <a:xfrm>
            <a:off x="3148502" y="4698020"/>
            <a:ext cx="811441" cy="523220"/>
          </a:xfrm>
          <a:prstGeom prst="rect">
            <a:avLst/>
          </a:prstGeom>
          <a:noFill/>
        </p:spPr>
        <p:txBody>
          <a:bodyPr wrap="none" rtlCol="0">
            <a:spAutoFit/>
          </a:bodyPr>
          <a:lstStyle/>
          <a:p>
            <a:pPr algn="r"/>
            <a:r>
              <a:rPr lang="en-US" dirty="0"/>
              <a:t>Read 1:</a:t>
            </a:r>
          </a:p>
          <a:p>
            <a:pPr algn="r"/>
            <a:r>
              <a:rPr lang="en-US" dirty="0"/>
              <a:t>100bp</a:t>
            </a:r>
          </a:p>
        </p:txBody>
      </p:sp>
      <p:sp>
        <p:nvSpPr>
          <p:cNvPr id="44" name="TextBox 43">
            <a:extLst>
              <a:ext uri="{FF2B5EF4-FFF2-40B4-BE49-F238E27FC236}">
                <a16:creationId xmlns:a16="http://schemas.microsoft.com/office/drawing/2014/main" id="{1E396CAC-A170-2549-9EA0-4A204969A1EC}"/>
              </a:ext>
            </a:extLst>
          </p:cNvPr>
          <p:cNvSpPr txBox="1"/>
          <p:nvPr/>
        </p:nvSpPr>
        <p:spPr>
          <a:xfrm>
            <a:off x="5236902" y="4698020"/>
            <a:ext cx="811441" cy="523220"/>
          </a:xfrm>
          <a:prstGeom prst="rect">
            <a:avLst/>
          </a:prstGeom>
          <a:noFill/>
        </p:spPr>
        <p:txBody>
          <a:bodyPr wrap="none" rtlCol="0">
            <a:spAutoFit/>
          </a:bodyPr>
          <a:lstStyle/>
          <a:p>
            <a:r>
              <a:rPr lang="en-US" dirty="0"/>
              <a:t>Read 2:</a:t>
            </a:r>
          </a:p>
          <a:p>
            <a:r>
              <a:rPr lang="en-US" dirty="0"/>
              <a:t>100bp</a:t>
            </a:r>
          </a:p>
        </p:txBody>
      </p:sp>
      <p:cxnSp>
        <p:nvCxnSpPr>
          <p:cNvPr id="45" name="Straight Connector 44">
            <a:extLst>
              <a:ext uri="{FF2B5EF4-FFF2-40B4-BE49-F238E27FC236}">
                <a16:creationId xmlns:a16="http://schemas.microsoft.com/office/drawing/2014/main" id="{5A74FC0F-FAF1-0B4A-B81B-F1FAB50A1D93}"/>
              </a:ext>
            </a:extLst>
          </p:cNvPr>
          <p:cNvCxnSpPr/>
          <p:nvPr/>
        </p:nvCxnSpPr>
        <p:spPr>
          <a:xfrm>
            <a:off x="3330809" y="5678792"/>
            <a:ext cx="250371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D0B51C2-E072-EE43-A331-D30B8EDDCEAC}"/>
              </a:ext>
            </a:extLst>
          </p:cNvPr>
          <p:cNvSpPr txBox="1"/>
          <p:nvPr/>
        </p:nvSpPr>
        <p:spPr>
          <a:xfrm>
            <a:off x="3261630" y="5708804"/>
            <a:ext cx="2642070" cy="307777"/>
          </a:xfrm>
          <a:prstGeom prst="rect">
            <a:avLst/>
          </a:prstGeom>
          <a:noFill/>
        </p:spPr>
        <p:txBody>
          <a:bodyPr wrap="none" rtlCol="0">
            <a:spAutoFit/>
          </a:bodyPr>
          <a:lstStyle/>
          <a:p>
            <a:r>
              <a:rPr lang="en-US" dirty="0"/>
              <a:t>Original DNA Fragment: 450bp</a:t>
            </a:r>
          </a:p>
        </p:txBody>
      </p:sp>
      <p:cxnSp>
        <p:nvCxnSpPr>
          <p:cNvPr id="47" name="Straight Connector 46">
            <a:extLst>
              <a:ext uri="{FF2B5EF4-FFF2-40B4-BE49-F238E27FC236}">
                <a16:creationId xmlns:a16="http://schemas.microsoft.com/office/drawing/2014/main" id="{0BF63952-57F1-5D4A-9A17-491E015A04B3}"/>
              </a:ext>
            </a:extLst>
          </p:cNvPr>
          <p:cNvCxnSpPr>
            <a:cxnSpLocks/>
          </p:cNvCxnSpPr>
          <p:nvPr/>
        </p:nvCxnSpPr>
        <p:spPr>
          <a:xfrm>
            <a:off x="4130096" y="5268245"/>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D2D9475-7425-EC44-AB56-22BA29E01DD3}"/>
              </a:ext>
            </a:extLst>
          </p:cNvPr>
          <p:cNvSpPr txBox="1"/>
          <p:nvPr/>
        </p:nvSpPr>
        <p:spPr>
          <a:xfrm>
            <a:off x="4116833" y="4888607"/>
            <a:ext cx="931665" cy="698717"/>
          </a:xfrm>
          <a:prstGeom prst="rect">
            <a:avLst/>
          </a:prstGeom>
          <a:noFill/>
        </p:spPr>
        <p:txBody>
          <a:bodyPr wrap="none" rtlCol="0">
            <a:spAutoFit/>
          </a:bodyPr>
          <a:lstStyle/>
          <a:p>
            <a:pPr algn="ctr">
              <a:lnSpc>
                <a:spcPct val="150000"/>
              </a:lnSpc>
            </a:pPr>
            <a:r>
              <a:rPr lang="en-US" dirty="0"/>
              <a:t>Distance:</a:t>
            </a:r>
          </a:p>
          <a:p>
            <a:pPr algn="ctr">
              <a:lnSpc>
                <a:spcPct val="150000"/>
              </a:lnSpc>
            </a:pPr>
            <a:r>
              <a:rPr lang="en-US" dirty="0"/>
              <a:t>250bp</a:t>
            </a:r>
          </a:p>
        </p:txBody>
      </p:sp>
    </p:spTree>
    <p:extLst>
      <p:ext uri="{BB962C8B-B14F-4D97-AF65-F5344CB8AC3E}">
        <p14:creationId xmlns:p14="http://schemas.microsoft.com/office/powerpoint/2010/main" val="28754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230" y="5901175"/>
            <a:ext cx="8889102" cy="400110"/>
          </a:xfrm>
          <a:prstGeom prst="rect">
            <a:avLst/>
          </a:prstGeom>
        </p:spPr>
        <p:txBody>
          <a:bodyPr wrap="square">
            <a:spAutoFit/>
          </a:bodyPr>
          <a:lstStyle/>
          <a:p>
            <a:r>
              <a:rPr lang="en-US" sz="1000" dirty="0"/>
              <a:t>Collins, R. L.</a:t>
            </a:r>
            <a:r>
              <a:rPr lang="en-US" sz="1000" i="1" dirty="0"/>
              <a:t> et al.</a:t>
            </a:r>
            <a:r>
              <a:rPr lang="en-US" sz="1000" dirty="0"/>
              <a:t> A structural variant reference for medical and population genetics. (2020). Nature. PMID: 32461652</a:t>
            </a:r>
            <a:r>
              <a:rPr lang="en-US" sz="1000" i="1" dirty="0"/>
              <a:t>.</a:t>
            </a:r>
            <a:endParaRPr lang="en-GB" sz="1000" dirty="0"/>
          </a:p>
          <a:p>
            <a:r>
              <a:rPr lang="en-GB" sz="1000" dirty="0"/>
              <a:t>1000 Genomes Project Consortium. A global reference for human genetic variation. (2015). </a:t>
            </a:r>
            <a:r>
              <a:rPr lang="en-GB" sz="1000" i="1" dirty="0"/>
              <a:t>Nature. </a:t>
            </a:r>
            <a:r>
              <a:rPr lang="en-GB" sz="1000" dirty="0"/>
              <a:t>PMID:</a:t>
            </a:r>
            <a:r>
              <a:rPr lang="en-GB" sz="1000" i="1" dirty="0"/>
              <a:t> </a:t>
            </a:r>
            <a:r>
              <a:rPr lang="en-GB" sz="1000" dirty="0"/>
              <a:t>26432245</a:t>
            </a:r>
            <a:r>
              <a:rPr lang="en-GB" sz="1000" i="1" dirty="0"/>
              <a:t>.</a:t>
            </a:r>
            <a:r>
              <a:rPr lang="en-GB" sz="1000" dirty="0"/>
              <a:t> </a:t>
            </a:r>
            <a:endParaRPr lang="en-US" sz="1000" dirty="0"/>
          </a:p>
        </p:txBody>
      </p:sp>
      <p:sp>
        <p:nvSpPr>
          <p:cNvPr id="3" name="Title 2">
            <a:extLst>
              <a:ext uri="{FF2B5EF4-FFF2-40B4-BE49-F238E27FC236}">
                <a16:creationId xmlns:a16="http://schemas.microsoft.com/office/drawing/2014/main" id="{598F71E6-F8F5-A54A-BD37-7D1A99036674}"/>
              </a:ext>
            </a:extLst>
          </p:cNvPr>
          <p:cNvSpPr>
            <a:spLocks noGrp="1"/>
          </p:cNvSpPr>
          <p:nvPr>
            <p:ph type="title"/>
          </p:nvPr>
        </p:nvSpPr>
        <p:spPr>
          <a:xfrm>
            <a:off x="632721" y="332510"/>
            <a:ext cx="7886700" cy="527936"/>
          </a:xfrm>
        </p:spPr>
        <p:txBody>
          <a:bodyPr/>
          <a:lstStyle/>
          <a:p>
            <a:pPr indent="0">
              <a:buNone/>
            </a:pPr>
            <a:r>
              <a:rPr lang="en-US" dirty="0"/>
              <a:t>Human Genetic Variation</a:t>
            </a:r>
          </a:p>
        </p:txBody>
      </p:sp>
      <p:graphicFrame>
        <p:nvGraphicFramePr>
          <p:cNvPr id="14" name="Table 13">
            <a:extLst>
              <a:ext uri="{FF2B5EF4-FFF2-40B4-BE49-F238E27FC236}">
                <a16:creationId xmlns:a16="http://schemas.microsoft.com/office/drawing/2014/main" id="{552D7279-2C55-B940-BE58-705C49B81C6E}"/>
              </a:ext>
            </a:extLst>
          </p:cNvPr>
          <p:cNvGraphicFramePr>
            <a:graphicFrameLocks noGrp="1"/>
          </p:cNvGraphicFramePr>
          <p:nvPr>
            <p:extLst>
              <p:ext uri="{D42A27DB-BD31-4B8C-83A1-F6EECF244321}">
                <p14:modId xmlns:p14="http://schemas.microsoft.com/office/powerpoint/2010/main" val="3063942668"/>
              </p:ext>
            </p:extLst>
          </p:nvPr>
        </p:nvGraphicFramePr>
        <p:xfrm>
          <a:off x="55418" y="1298057"/>
          <a:ext cx="8992914" cy="2731770"/>
        </p:xfrm>
        <a:graphic>
          <a:graphicData uri="http://schemas.openxmlformats.org/drawingml/2006/table">
            <a:tbl>
              <a:tblPr firstRow="1" bandRow="1">
                <a:tableStyleId>{2D5ABB26-0587-4C30-8999-92F81FD0307C}</a:tableStyleId>
              </a:tblPr>
              <a:tblGrid>
                <a:gridCol w="4364181">
                  <a:extLst>
                    <a:ext uri="{9D8B030D-6E8A-4147-A177-3AD203B41FA5}">
                      <a16:colId xmlns:a16="http://schemas.microsoft.com/office/drawing/2014/main" val="492211852"/>
                    </a:ext>
                  </a:extLst>
                </a:gridCol>
                <a:gridCol w="1565563">
                  <a:extLst>
                    <a:ext uri="{9D8B030D-6E8A-4147-A177-3AD203B41FA5}">
                      <a16:colId xmlns:a16="http://schemas.microsoft.com/office/drawing/2014/main" val="486541869"/>
                    </a:ext>
                  </a:extLst>
                </a:gridCol>
                <a:gridCol w="3063170">
                  <a:extLst>
                    <a:ext uri="{9D8B030D-6E8A-4147-A177-3AD203B41FA5}">
                      <a16:colId xmlns:a16="http://schemas.microsoft.com/office/drawing/2014/main" val="1788291869"/>
                    </a:ext>
                  </a:extLst>
                </a:gridCol>
              </a:tblGrid>
              <a:tr h="285750">
                <a:tc>
                  <a:txBody>
                    <a:bodyPr/>
                    <a:lstStyle/>
                    <a:p>
                      <a:r>
                        <a:rPr lang="en-US" sz="1400" b="1" dirty="0"/>
                        <a:t>Variation class</a:t>
                      </a:r>
                    </a:p>
                  </a:txBody>
                  <a:tcPr marL="68580" marR="68580" marT="34290" marB="34290"/>
                </a:tc>
                <a:tc>
                  <a:txBody>
                    <a:bodyPr/>
                    <a:lstStyle/>
                    <a:p>
                      <a:pPr algn="ctr"/>
                      <a:r>
                        <a:rPr lang="en-US" sz="1400" b="1" dirty="0"/>
                        <a:t>Size</a:t>
                      </a:r>
                    </a:p>
                  </a:txBody>
                  <a:tcPr marL="68580" marR="68580" marT="34290" marB="34290"/>
                </a:tc>
                <a:tc>
                  <a:txBody>
                    <a:bodyPr/>
                    <a:lstStyle/>
                    <a:p>
                      <a:pPr algn="ctr"/>
                      <a:r>
                        <a:rPr lang="en-US" sz="1400" b="1" dirty="0"/>
                        <a:t># of polymorphic sites per human</a:t>
                      </a:r>
                    </a:p>
                  </a:txBody>
                  <a:tcPr marL="68580" marR="68580" marT="34290" marB="34290"/>
                </a:tc>
                <a:extLst>
                  <a:ext uri="{0D108BD9-81ED-4DB2-BD59-A6C34878D82A}">
                    <a16:rowId xmlns:a16="http://schemas.microsoft.com/office/drawing/2014/main" val="2538626024"/>
                  </a:ext>
                </a:extLst>
              </a:tr>
              <a:tr h="502920">
                <a:tc>
                  <a:txBody>
                    <a:bodyPr/>
                    <a:lstStyle/>
                    <a:p>
                      <a:r>
                        <a:rPr lang="en-US" sz="1400" dirty="0"/>
                        <a:t>Single nucleotide variant (SNV)</a:t>
                      </a:r>
                    </a:p>
                    <a:p>
                      <a:endParaRPr lang="en-US" sz="1400" dirty="0"/>
                    </a:p>
                  </a:txBody>
                  <a:tcPr marL="68580" marR="68580" marT="34290" marB="34290"/>
                </a:tc>
                <a:tc>
                  <a:txBody>
                    <a:bodyPr/>
                    <a:lstStyle/>
                    <a:p>
                      <a:pPr algn="ctr"/>
                      <a:r>
                        <a:rPr lang="en-US" sz="1400" dirty="0"/>
                        <a:t>1 </a:t>
                      </a:r>
                      <a:r>
                        <a:rPr lang="en-US" sz="1400" dirty="0" err="1"/>
                        <a:t>bp</a:t>
                      </a:r>
                      <a:endParaRPr lang="en-US" sz="1400" dirty="0"/>
                    </a:p>
                  </a:txBody>
                  <a:tcPr marL="68580" marR="68580" marT="34290" marB="34290"/>
                </a:tc>
                <a:tc>
                  <a:txBody>
                    <a:bodyPr/>
                    <a:lstStyle/>
                    <a:p>
                      <a:pPr algn="ctr"/>
                      <a:r>
                        <a:rPr lang="en-US" sz="1400" dirty="0"/>
                        <a:t>3.53M – 4.31M</a:t>
                      </a:r>
                    </a:p>
                  </a:txBody>
                  <a:tcPr marL="68580" marR="68580" marT="34290" marB="34290"/>
                </a:tc>
                <a:extLst>
                  <a:ext uri="{0D108BD9-81ED-4DB2-BD59-A6C34878D82A}">
                    <a16:rowId xmlns:a16="http://schemas.microsoft.com/office/drawing/2014/main" val="3699122597"/>
                  </a:ext>
                </a:extLst>
              </a:tr>
              <a:tr h="502920">
                <a:tc>
                  <a:txBody>
                    <a:bodyPr/>
                    <a:lstStyle/>
                    <a:p>
                      <a:r>
                        <a:rPr lang="en-US" sz="1400" dirty="0"/>
                        <a:t>Small insertions and deletions (</a:t>
                      </a:r>
                      <a:r>
                        <a:rPr lang="en-US" sz="1400" dirty="0" err="1"/>
                        <a:t>InDels</a:t>
                      </a:r>
                      <a:r>
                        <a:rPr lang="en-US" sz="1400" dirty="0"/>
                        <a:t>)</a:t>
                      </a:r>
                    </a:p>
                    <a:p>
                      <a:endParaRPr lang="en-US" sz="1400" dirty="0"/>
                    </a:p>
                  </a:txBody>
                  <a:tcPr marL="68580" marR="68580" marT="34290" marB="34290"/>
                </a:tc>
                <a:tc>
                  <a:txBody>
                    <a:bodyPr/>
                    <a:lstStyle/>
                    <a:p>
                      <a:pPr algn="ctr"/>
                      <a:r>
                        <a:rPr lang="en-US" sz="1400" dirty="0"/>
                        <a:t>1 – 50 </a:t>
                      </a:r>
                      <a:r>
                        <a:rPr lang="en-US" sz="1400" dirty="0" err="1"/>
                        <a:t>bp</a:t>
                      </a:r>
                      <a:endParaRPr lang="en-US" sz="1400" dirty="0"/>
                    </a:p>
                  </a:txBody>
                  <a:tcPr marL="68580" marR="68580" marT="34290" marB="34290"/>
                </a:tc>
                <a:tc>
                  <a:txBody>
                    <a:bodyPr/>
                    <a:lstStyle/>
                    <a:p>
                      <a:pPr algn="ctr"/>
                      <a:r>
                        <a:rPr lang="en-US" sz="1400" dirty="0"/>
                        <a:t>546k – 625k</a:t>
                      </a:r>
                    </a:p>
                  </a:txBody>
                  <a:tcPr marL="68580" marR="68580" marT="34290" marB="34290"/>
                </a:tc>
                <a:extLst>
                  <a:ext uri="{0D108BD9-81ED-4DB2-BD59-A6C34878D82A}">
                    <a16:rowId xmlns:a16="http://schemas.microsoft.com/office/drawing/2014/main" val="1558833010"/>
                  </a:ext>
                </a:extLst>
              </a:tr>
              <a:tr h="285750">
                <a:tc>
                  <a:txBody>
                    <a:bodyPr/>
                    <a:lstStyle/>
                    <a:p>
                      <a:r>
                        <a:rPr lang="en-US" sz="1400" b="1" dirty="0">
                          <a:solidFill>
                            <a:srgbClr val="FF0000"/>
                          </a:solidFill>
                        </a:rPr>
                        <a:t>Structural Variants (SVs)</a:t>
                      </a:r>
                    </a:p>
                  </a:txBody>
                  <a:tcPr marL="68580" marR="68580" marT="34290" marB="34290"/>
                </a:tc>
                <a:tc>
                  <a:txBody>
                    <a:bodyPr/>
                    <a:lstStyle/>
                    <a:p>
                      <a:pPr algn="ctr"/>
                      <a:r>
                        <a:rPr lang="en-US" sz="1400" dirty="0"/>
                        <a:t>&gt;50 </a:t>
                      </a:r>
                      <a:r>
                        <a:rPr lang="en-US" sz="1400" dirty="0" err="1"/>
                        <a:t>bp</a:t>
                      </a:r>
                      <a:r>
                        <a:rPr lang="en-US" sz="1400" dirty="0"/>
                        <a:t> – 1 </a:t>
                      </a:r>
                      <a:r>
                        <a:rPr lang="en-US" sz="1400" dirty="0" err="1"/>
                        <a:t>Mbp</a:t>
                      </a:r>
                      <a:r>
                        <a:rPr lang="en-US" sz="1400" dirty="0"/>
                        <a:t>+</a:t>
                      </a:r>
                    </a:p>
                  </a:txBody>
                  <a:tcPr marL="68580" marR="68580" marT="34290" marB="34290"/>
                </a:tc>
                <a:tc>
                  <a:txBody>
                    <a:bodyPr/>
                    <a:lstStyle/>
                    <a:p>
                      <a:pPr algn="ctr"/>
                      <a:r>
                        <a:rPr lang="en-US" sz="1400" dirty="0"/>
                        <a:t>2.5k – 3.2k</a:t>
                      </a:r>
                    </a:p>
                  </a:txBody>
                  <a:tcPr marL="68580" marR="68580" marT="34290" marB="34290"/>
                </a:tc>
                <a:extLst>
                  <a:ext uri="{0D108BD9-81ED-4DB2-BD59-A6C34878D82A}">
                    <a16:rowId xmlns:a16="http://schemas.microsoft.com/office/drawing/2014/main" val="3415228401"/>
                  </a:ext>
                </a:extLst>
              </a:tr>
              <a:tr h="1154430">
                <a:tc>
                  <a:txBody>
                    <a:bodyPr/>
                    <a:lstStyle/>
                    <a:p>
                      <a:pPr marL="536575" indent="0">
                        <a:tabLst/>
                      </a:pPr>
                      <a:r>
                        <a:rPr lang="en-US" sz="1400" b="0" i="1" dirty="0">
                          <a:solidFill>
                            <a:schemeClr val="tx1"/>
                          </a:solidFill>
                        </a:rPr>
                        <a:t>Copy Number Variants (CNVs)</a:t>
                      </a:r>
                      <a:br>
                        <a:rPr lang="en-US" sz="1400" b="0" i="1" dirty="0">
                          <a:solidFill>
                            <a:schemeClr val="tx1"/>
                          </a:solidFill>
                        </a:rPr>
                      </a:br>
                      <a:r>
                        <a:rPr lang="en-US" sz="1400" b="0" i="1" dirty="0">
                          <a:solidFill>
                            <a:schemeClr val="tx1"/>
                          </a:solidFill>
                        </a:rPr>
                        <a:t>Insertions (incl. Mobile Element Insertions)</a:t>
                      </a:r>
                      <a:br>
                        <a:rPr lang="en-US" sz="1400" b="0" i="1" dirty="0">
                          <a:solidFill>
                            <a:schemeClr val="tx1"/>
                          </a:solidFill>
                        </a:rPr>
                      </a:br>
                      <a:r>
                        <a:rPr lang="en-US" sz="1400" b="0" i="1" dirty="0">
                          <a:solidFill>
                            <a:schemeClr val="tx1"/>
                          </a:solidFill>
                        </a:rPr>
                        <a:t>Inversions</a:t>
                      </a:r>
                    </a:p>
                    <a:p>
                      <a:pPr marL="536575" indent="0">
                        <a:tabLst/>
                      </a:pPr>
                      <a:r>
                        <a:rPr lang="en-US" sz="1400" b="0" i="1" dirty="0">
                          <a:solidFill>
                            <a:schemeClr val="tx1"/>
                          </a:solidFill>
                        </a:rPr>
                        <a:t>Translocations</a:t>
                      </a:r>
                    </a:p>
                  </a:txBody>
                  <a:tcPr marL="68580" marR="68580" marT="34290" marB="34290"/>
                </a:tc>
                <a:tc>
                  <a:txBody>
                    <a:bodyPr/>
                    <a:lstStyle/>
                    <a:p>
                      <a:pPr marL="939800" indent="0" algn="l">
                        <a:tabLst/>
                      </a:pPr>
                      <a:r>
                        <a:rPr lang="en-US" sz="1400" b="0" i="1" dirty="0">
                          <a:solidFill>
                            <a:schemeClr val="tx1"/>
                          </a:solidFill>
                        </a:rPr>
                        <a:t> </a:t>
                      </a:r>
                    </a:p>
                  </a:txBody>
                  <a:tcPr marL="68580" marR="68580" marT="34290" marB="34290"/>
                </a:tc>
                <a:tc>
                  <a:txBody>
                    <a:bodyPr/>
                    <a:lstStyle/>
                    <a:p>
                      <a:pPr marL="1782763" indent="0" algn="l">
                        <a:tabLst/>
                      </a:pPr>
                      <a:r>
                        <a:rPr lang="en-US" sz="1400" b="0" i="1" dirty="0">
                          <a:solidFill>
                            <a:schemeClr val="tx1"/>
                          </a:solidFill>
                        </a:rPr>
                        <a:t>4.8k           </a:t>
                      </a:r>
                      <a:br>
                        <a:rPr lang="en-US" sz="1400" b="0" i="1" dirty="0">
                          <a:solidFill>
                            <a:schemeClr val="tx1"/>
                          </a:solidFill>
                        </a:rPr>
                      </a:br>
                      <a:r>
                        <a:rPr lang="en-US" sz="1400" b="0" i="1" dirty="0">
                          <a:solidFill>
                            <a:schemeClr val="tx1"/>
                          </a:solidFill>
                        </a:rPr>
                        <a:t>2.6k</a:t>
                      </a:r>
                    </a:p>
                    <a:p>
                      <a:pPr marL="1782763" indent="0" algn="l">
                        <a:tabLst/>
                      </a:pPr>
                      <a:r>
                        <a:rPr lang="en-US" sz="1400" b="0" i="1" dirty="0">
                          <a:solidFill>
                            <a:schemeClr val="tx1"/>
                          </a:solidFill>
                        </a:rPr>
                        <a:t>14</a:t>
                      </a:r>
                    </a:p>
                    <a:p>
                      <a:pPr marL="1782763" indent="0" algn="l">
                        <a:tabLst/>
                      </a:pPr>
                      <a:r>
                        <a:rPr lang="en-US" sz="1400" b="0" i="1" dirty="0">
                          <a:solidFill>
                            <a:schemeClr val="tx1"/>
                          </a:solidFill>
                        </a:rPr>
                        <a:t>&lt;1</a:t>
                      </a:r>
                    </a:p>
                  </a:txBody>
                  <a:tcPr marL="68580" marR="68580" marT="34290" marB="34290"/>
                </a:tc>
                <a:extLst>
                  <a:ext uri="{0D108BD9-81ED-4DB2-BD59-A6C34878D82A}">
                    <a16:rowId xmlns:a16="http://schemas.microsoft.com/office/drawing/2014/main" val="3460978914"/>
                  </a:ext>
                </a:extLst>
              </a:tr>
            </a:tbl>
          </a:graphicData>
        </a:graphic>
      </p:graphicFrame>
      <p:sp>
        <p:nvSpPr>
          <p:cNvPr id="6" name="TextBox 5">
            <a:extLst>
              <a:ext uri="{FF2B5EF4-FFF2-40B4-BE49-F238E27FC236}">
                <a16:creationId xmlns:a16="http://schemas.microsoft.com/office/drawing/2014/main" id="{C1C0665F-3487-E340-928F-547F793684FF}"/>
              </a:ext>
            </a:extLst>
          </p:cNvPr>
          <p:cNvSpPr txBox="1"/>
          <p:nvPr/>
        </p:nvSpPr>
        <p:spPr>
          <a:xfrm>
            <a:off x="1821591" y="4493296"/>
            <a:ext cx="1518493" cy="369332"/>
          </a:xfrm>
          <a:prstGeom prst="rect">
            <a:avLst/>
          </a:prstGeom>
          <a:noFill/>
        </p:spPr>
        <p:txBody>
          <a:bodyPr wrap="none" rtlCol="0">
            <a:spAutoFit/>
          </a:bodyPr>
          <a:lstStyle/>
          <a:p>
            <a:r>
              <a:rPr lang="en-US" dirty="0"/>
              <a:t>GATGC</a:t>
            </a:r>
            <a:r>
              <a:rPr lang="en-US" dirty="0">
                <a:solidFill>
                  <a:srgbClr val="FF0000"/>
                </a:solidFill>
              </a:rPr>
              <a:t>C</a:t>
            </a:r>
            <a:r>
              <a:rPr lang="en-US" dirty="0"/>
              <a:t>TTCAT</a:t>
            </a:r>
          </a:p>
        </p:txBody>
      </p:sp>
      <p:sp>
        <p:nvSpPr>
          <p:cNvPr id="7" name="TextBox 6">
            <a:extLst>
              <a:ext uri="{FF2B5EF4-FFF2-40B4-BE49-F238E27FC236}">
                <a16:creationId xmlns:a16="http://schemas.microsoft.com/office/drawing/2014/main" id="{2B30E4A3-2ADB-2344-A69D-B890108584C0}"/>
              </a:ext>
            </a:extLst>
          </p:cNvPr>
          <p:cNvSpPr txBox="1"/>
          <p:nvPr/>
        </p:nvSpPr>
        <p:spPr>
          <a:xfrm>
            <a:off x="1827098" y="4809764"/>
            <a:ext cx="1518493" cy="369332"/>
          </a:xfrm>
          <a:prstGeom prst="rect">
            <a:avLst/>
          </a:prstGeom>
          <a:noFill/>
        </p:spPr>
        <p:txBody>
          <a:bodyPr wrap="none" rtlCol="0">
            <a:spAutoFit/>
          </a:bodyPr>
          <a:lstStyle/>
          <a:p>
            <a:r>
              <a:rPr lang="en-US" dirty="0"/>
              <a:t>GATGC</a:t>
            </a:r>
            <a:r>
              <a:rPr lang="en-US" dirty="0">
                <a:solidFill>
                  <a:srgbClr val="FF0000"/>
                </a:solidFill>
              </a:rPr>
              <a:t>A</a:t>
            </a:r>
            <a:r>
              <a:rPr lang="en-US" dirty="0"/>
              <a:t>TTCAT</a:t>
            </a:r>
          </a:p>
        </p:txBody>
      </p:sp>
      <p:sp>
        <p:nvSpPr>
          <p:cNvPr id="8" name="TextBox 7">
            <a:extLst>
              <a:ext uri="{FF2B5EF4-FFF2-40B4-BE49-F238E27FC236}">
                <a16:creationId xmlns:a16="http://schemas.microsoft.com/office/drawing/2014/main" id="{C09CDFE8-7821-104A-A138-24764B6F5C3D}"/>
              </a:ext>
            </a:extLst>
          </p:cNvPr>
          <p:cNvSpPr txBox="1"/>
          <p:nvPr/>
        </p:nvSpPr>
        <p:spPr>
          <a:xfrm>
            <a:off x="2278791" y="4112296"/>
            <a:ext cx="558166" cy="369332"/>
          </a:xfrm>
          <a:prstGeom prst="rect">
            <a:avLst/>
          </a:prstGeom>
          <a:noFill/>
        </p:spPr>
        <p:txBody>
          <a:bodyPr wrap="none" rtlCol="0">
            <a:spAutoFit/>
          </a:bodyPr>
          <a:lstStyle/>
          <a:p>
            <a:r>
              <a:rPr lang="en-US" u="sng" dirty="0"/>
              <a:t>SNP</a:t>
            </a:r>
          </a:p>
        </p:txBody>
      </p:sp>
      <p:sp>
        <p:nvSpPr>
          <p:cNvPr id="9" name="Rectangle 8">
            <a:extLst>
              <a:ext uri="{FF2B5EF4-FFF2-40B4-BE49-F238E27FC236}">
                <a16:creationId xmlns:a16="http://schemas.microsoft.com/office/drawing/2014/main" id="{E1B7000D-8CB8-394F-A4FB-28A8E8896C76}"/>
              </a:ext>
            </a:extLst>
          </p:cNvPr>
          <p:cNvSpPr/>
          <p:nvPr/>
        </p:nvSpPr>
        <p:spPr>
          <a:xfrm>
            <a:off x="2545915" y="4541566"/>
            <a:ext cx="139996"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5FAB572-C3EA-BD43-A132-371A2027766B}"/>
              </a:ext>
            </a:extLst>
          </p:cNvPr>
          <p:cNvSpPr txBox="1"/>
          <p:nvPr/>
        </p:nvSpPr>
        <p:spPr>
          <a:xfrm>
            <a:off x="3770968" y="4486201"/>
            <a:ext cx="1620957" cy="369332"/>
          </a:xfrm>
          <a:prstGeom prst="rect">
            <a:avLst/>
          </a:prstGeom>
          <a:noFill/>
        </p:spPr>
        <p:txBody>
          <a:bodyPr wrap="none" rtlCol="0">
            <a:spAutoFit/>
          </a:bodyPr>
          <a:lstStyle/>
          <a:p>
            <a:r>
              <a:rPr lang="en-US" dirty="0"/>
              <a:t>GAT</a:t>
            </a:r>
            <a:r>
              <a:rPr lang="en-US" dirty="0">
                <a:solidFill>
                  <a:srgbClr val="FF0000"/>
                </a:solidFill>
              </a:rPr>
              <a:t>GCC</a:t>
            </a:r>
            <a:r>
              <a:rPr lang="en-US" dirty="0"/>
              <a:t>TTCAT</a:t>
            </a:r>
          </a:p>
        </p:txBody>
      </p:sp>
      <p:sp>
        <p:nvSpPr>
          <p:cNvPr id="11" name="TextBox 10">
            <a:extLst>
              <a:ext uri="{FF2B5EF4-FFF2-40B4-BE49-F238E27FC236}">
                <a16:creationId xmlns:a16="http://schemas.microsoft.com/office/drawing/2014/main" id="{3EC96403-1F6F-4C49-944B-CD11F806D4DD}"/>
              </a:ext>
            </a:extLst>
          </p:cNvPr>
          <p:cNvSpPr txBox="1"/>
          <p:nvPr/>
        </p:nvSpPr>
        <p:spPr>
          <a:xfrm>
            <a:off x="3776475" y="4802669"/>
            <a:ext cx="1595309" cy="369332"/>
          </a:xfrm>
          <a:prstGeom prst="rect">
            <a:avLst/>
          </a:prstGeom>
          <a:noFill/>
        </p:spPr>
        <p:txBody>
          <a:bodyPr wrap="none" rtlCol="0">
            <a:spAutoFit/>
          </a:bodyPr>
          <a:lstStyle/>
          <a:p>
            <a:r>
              <a:rPr lang="en-US" dirty="0"/>
              <a:t>GAT     </a:t>
            </a:r>
            <a:r>
              <a:rPr lang="en-US" dirty="0">
                <a:solidFill>
                  <a:srgbClr val="FF0000"/>
                </a:solidFill>
              </a:rPr>
              <a:t>   </a:t>
            </a:r>
            <a:r>
              <a:rPr lang="en-US" dirty="0"/>
              <a:t>TTCAT</a:t>
            </a:r>
          </a:p>
        </p:txBody>
      </p:sp>
      <p:sp>
        <p:nvSpPr>
          <p:cNvPr id="12" name="TextBox 11">
            <a:extLst>
              <a:ext uri="{FF2B5EF4-FFF2-40B4-BE49-F238E27FC236}">
                <a16:creationId xmlns:a16="http://schemas.microsoft.com/office/drawing/2014/main" id="{209BC09B-39D5-2241-AA20-0D817718B563}"/>
              </a:ext>
            </a:extLst>
          </p:cNvPr>
          <p:cNvSpPr txBox="1"/>
          <p:nvPr/>
        </p:nvSpPr>
        <p:spPr>
          <a:xfrm>
            <a:off x="4068673" y="4105201"/>
            <a:ext cx="744114" cy="369332"/>
          </a:xfrm>
          <a:prstGeom prst="rect">
            <a:avLst/>
          </a:prstGeom>
          <a:noFill/>
        </p:spPr>
        <p:txBody>
          <a:bodyPr wrap="none" rtlCol="0">
            <a:spAutoFit/>
          </a:bodyPr>
          <a:lstStyle/>
          <a:p>
            <a:r>
              <a:rPr lang="en-US" u="sng" dirty="0"/>
              <a:t>INDEL</a:t>
            </a:r>
          </a:p>
        </p:txBody>
      </p:sp>
      <p:sp>
        <p:nvSpPr>
          <p:cNvPr id="13" name="Rectangle 12">
            <a:extLst>
              <a:ext uri="{FF2B5EF4-FFF2-40B4-BE49-F238E27FC236}">
                <a16:creationId xmlns:a16="http://schemas.microsoft.com/office/drawing/2014/main" id="{63E22345-F39D-8F47-97A6-ED428EACFB09}"/>
              </a:ext>
            </a:extLst>
          </p:cNvPr>
          <p:cNvSpPr/>
          <p:nvPr/>
        </p:nvSpPr>
        <p:spPr>
          <a:xfrm>
            <a:off x="4228431" y="4518100"/>
            <a:ext cx="404573"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E9BAEFB-5115-2245-B399-2B0011C0CC06}"/>
              </a:ext>
            </a:extLst>
          </p:cNvPr>
          <p:cNvSpPr txBox="1"/>
          <p:nvPr/>
        </p:nvSpPr>
        <p:spPr>
          <a:xfrm>
            <a:off x="5840987" y="4098106"/>
            <a:ext cx="1260281" cy="369332"/>
          </a:xfrm>
          <a:prstGeom prst="rect">
            <a:avLst/>
          </a:prstGeom>
          <a:noFill/>
        </p:spPr>
        <p:txBody>
          <a:bodyPr wrap="none" rtlCol="0">
            <a:spAutoFit/>
          </a:bodyPr>
          <a:lstStyle/>
          <a:p>
            <a:r>
              <a:rPr lang="en-US" u="sng" dirty="0"/>
              <a:t>SV (&gt;50 </a:t>
            </a:r>
            <a:r>
              <a:rPr lang="en-US" u="sng" dirty="0" err="1"/>
              <a:t>bp</a:t>
            </a:r>
            <a:r>
              <a:rPr lang="en-US" u="sng" dirty="0"/>
              <a:t>)</a:t>
            </a:r>
          </a:p>
        </p:txBody>
      </p:sp>
      <p:sp>
        <p:nvSpPr>
          <p:cNvPr id="16" name="Rectangle 15">
            <a:extLst>
              <a:ext uri="{FF2B5EF4-FFF2-40B4-BE49-F238E27FC236}">
                <a16:creationId xmlns:a16="http://schemas.microsoft.com/office/drawing/2014/main" id="{C5441D9B-6791-834F-B34A-36A3EA06C717}"/>
              </a:ext>
            </a:extLst>
          </p:cNvPr>
          <p:cNvSpPr/>
          <p:nvPr/>
        </p:nvSpPr>
        <p:spPr>
          <a:xfrm>
            <a:off x="5913359" y="4603168"/>
            <a:ext cx="1275907" cy="63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10BB41-9150-6449-8901-D53BF34AE5A6}"/>
              </a:ext>
            </a:extLst>
          </p:cNvPr>
          <p:cNvSpPr/>
          <p:nvPr/>
        </p:nvSpPr>
        <p:spPr>
          <a:xfrm>
            <a:off x="5906264" y="4946962"/>
            <a:ext cx="1275907" cy="63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D71A0E-A4CA-BF47-B6F6-DE863D9FE684}"/>
              </a:ext>
            </a:extLst>
          </p:cNvPr>
          <p:cNvSpPr/>
          <p:nvPr/>
        </p:nvSpPr>
        <p:spPr>
          <a:xfrm>
            <a:off x="6200442" y="4581900"/>
            <a:ext cx="669851" cy="9569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76E69C8-5974-7947-AAE6-046BCBE4FFC6}"/>
              </a:ext>
            </a:extLst>
          </p:cNvPr>
          <p:cNvCxnSpPr>
            <a:stCxn id="18" idx="1"/>
            <a:endCxn id="17" idx="0"/>
          </p:cNvCxnSpPr>
          <p:nvPr/>
        </p:nvCxnSpPr>
        <p:spPr>
          <a:xfrm rot="10800000" flipH="1" flipV="1">
            <a:off x="6200442" y="4629746"/>
            <a:ext cx="343776" cy="317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356C0D-4134-0E47-9592-11579D1FB8E6}"/>
              </a:ext>
            </a:extLst>
          </p:cNvPr>
          <p:cNvCxnSpPr>
            <a:stCxn id="18" idx="3"/>
            <a:endCxn id="17" idx="0"/>
          </p:cNvCxnSpPr>
          <p:nvPr/>
        </p:nvCxnSpPr>
        <p:spPr>
          <a:xfrm flipH="1">
            <a:off x="6544218" y="4629747"/>
            <a:ext cx="326075" cy="317215"/>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EA1146-E03B-DA40-B723-A08F5438C312}"/>
              </a:ext>
            </a:extLst>
          </p:cNvPr>
          <p:cNvSpPr txBox="1"/>
          <p:nvPr/>
        </p:nvSpPr>
        <p:spPr>
          <a:xfrm>
            <a:off x="2350455" y="5157938"/>
            <a:ext cx="530915" cy="369332"/>
          </a:xfrm>
          <a:prstGeom prst="rect">
            <a:avLst/>
          </a:prstGeom>
          <a:noFill/>
        </p:spPr>
        <p:txBody>
          <a:bodyPr wrap="none" rtlCol="0">
            <a:spAutoFit/>
          </a:bodyPr>
          <a:lstStyle/>
          <a:p>
            <a:r>
              <a:rPr lang="en-US" dirty="0"/>
              <a:t>C/A</a:t>
            </a:r>
          </a:p>
        </p:txBody>
      </p:sp>
      <p:sp>
        <p:nvSpPr>
          <p:cNvPr id="28" name="TextBox 27">
            <a:extLst>
              <a:ext uri="{FF2B5EF4-FFF2-40B4-BE49-F238E27FC236}">
                <a16:creationId xmlns:a16="http://schemas.microsoft.com/office/drawing/2014/main" id="{E02889F5-5C64-474E-9101-CB65743E8115}"/>
              </a:ext>
            </a:extLst>
          </p:cNvPr>
          <p:cNvSpPr txBox="1"/>
          <p:nvPr/>
        </p:nvSpPr>
        <p:spPr>
          <a:xfrm>
            <a:off x="4183024" y="5172001"/>
            <a:ext cx="737702" cy="369332"/>
          </a:xfrm>
          <a:prstGeom prst="rect">
            <a:avLst/>
          </a:prstGeom>
          <a:noFill/>
        </p:spPr>
        <p:txBody>
          <a:bodyPr wrap="none" rtlCol="0">
            <a:spAutoFit/>
          </a:bodyPr>
          <a:lstStyle/>
          <a:p>
            <a:r>
              <a:rPr lang="en-US" dirty="0"/>
              <a:t>GCC/-</a:t>
            </a:r>
          </a:p>
        </p:txBody>
      </p:sp>
      <p:sp>
        <p:nvSpPr>
          <p:cNvPr id="5" name="TextBox 4">
            <a:extLst>
              <a:ext uri="{FF2B5EF4-FFF2-40B4-BE49-F238E27FC236}">
                <a16:creationId xmlns:a16="http://schemas.microsoft.com/office/drawing/2014/main" id="{99EC44E7-2146-564F-915F-D4EB4EA3123E}"/>
              </a:ext>
            </a:extLst>
          </p:cNvPr>
          <p:cNvSpPr txBox="1"/>
          <p:nvPr/>
        </p:nvSpPr>
        <p:spPr>
          <a:xfrm>
            <a:off x="768626" y="4479235"/>
            <a:ext cx="1050288" cy="307777"/>
          </a:xfrm>
          <a:prstGeom prst="rect">
            <a:avLst/>
          </a:prstGeom>
          <a:noFill/>
        </p:spPr>
        <p:txBody>
          <a:bodyPr wrap="none" rtlCol="0">
            <a:spAutoFit/>
          </a:bodyPr>
          <a:lstStyle/>
          <a:p>
            <a:r>
              <a:rPr lang="en-US" b="1" dirty="0">
                <a:solidFill>
                  <a:srgbClr val="FF0000"/>
                </a:solidFill>
              </a:rPr>
              <a:t>Reference</a:t>
            </a:r>
          </a:p>
        </p:txBody>
      </p:sp>
    </p:spTree>
    <p:extLst>
      <p:ext uri="{BB962C8B-B14F-4D97-AF65-F5344CB8AC3E}">
        <p14:creationId xmlns:p14="http://schemas.microsoft.com/office/powerpoint/2010/main" val="1819312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a:extLst>
              <a:ext uri="{FF2B5EF4-FFF2-40B4-BE49-F238E27FC236}">
                <a16:creationId xmlns:a16="http://schemas.microsoft.com/office/drawing/2014/main" id="{0C5DC0AC-45D3-A344-8EC6-12648D16599B}"/>
              </a:ext>
            </a:extLst>
          </p:cNvPr>
          <p:cNvSpPr/>
          <p:nvPr/>
        </p:nvSpPr>
        <p:spPr>
          <a:xfrm>
            <a:off x="4310742" y="867746"/>
            <a:ext cx="4376057" cy="5346441"/>
          </a:xfrm>
          <a:prstGeom prst="roundRect">
            <a:avLst/>
          </a:prstGeom>
          <a:solidFill>
            <a:srgbClr val="C3001D">
              <a:alpha val="396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26EBF-BC2E-DE45-9CA1-820A3F43A5BE}"/>
              </a:ext>
            </a:extLst>
          </p:cNvPr>
          <p:cNvSpPr>
            <a:spLocks noGrp="1"/>
          </p:cNvSpPr>
          <p:nvPr>
            <p:ph type="title"/>
          </p:nvPr>
        </p:nvSpPr>
        <p:spPr/>
        <p:txBody>
          <a:bodyPr/>
          <a:lstStyle/>
          <a:p>
            <a:pPr indent="0">
              <a:buNone/>
            </a:pPr>
            <a:r>
              <a:rPr lang="en-US" sz="2000" dirty="0"/>
              <a:t>Types of Structural Variant Evidence from Short Read Data</a:t>
            </a:r>
          </a:p>
        </p:txBody>
      </p:sp>
      <p:cxnSp>
        <p:nvCxnSpPr>
          <p:cNvPr id="17" name="Straight Arrow Connector 16">
            <a:extLst>
              <a:ext uri="{FF2B5EF4-FFF2-40B4-BE49-F238E27FC236}">
                <a16:creationId xmlns:a16="http://schemas.microsoft.com/office/drawing/2014/main" id="{ECCFE48B-1C8C-1A43-AF10-001CA56C0661}"/>
              </a:ext>
            </a:extLst>
          </p:cNvPr>
          <p:cNvCxnSpPr/>
          <p:nvPr/>
        </p:nvCxnSpPr>
        <p:spPr>
          <a:xfrm>
            <a:off x="741169" y="1948358"/>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A34855A-E3EE-DF4D-96B2-B6769C0B586A}"/>
              </a:ext>
            </a:extLst>
          </p:cNvPr>
          <p:cNvCxnSpPr>
            <a:cxnSpLocks/>
          </p:cNvCxnSpPr>
          <p:nvPr/>
        </p:nvCxnSpPr>
        <p:spPr>
          <a:xfrm flipH="1">
            <a:off x="2470443" y="1948358"/>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4C455A-CBB4-5A4A-A5B0-38E94D6D61AB}"/>
              </a:ext>
            </a:extLst>
          </p:cNvPr>
          <p:cNvSpPr txBox="1"/>
          <p:nvPr/>
        </p:nvSpPr>
        <p:spPr>
          <a:xfrm>
            <a:off x="558862" y="1378133"/>
            <a:ext cx="811441" cy="523220"/>
          </a:xfrm>
          <a:prstGeom prst="rect">
            <a:avLst/>
          </a:prstGeom>
          <a:noFill/>
        </p:spPr>
        <p:txBody>
          <a:bodyPr wrap="none" rtlCol="0">
            <a:spAutoFit/>
          </a:bodyPr>
          <a:lstStyle/>
          <a:p>
            <a:pPr algn="r"/>
            <a:r>
              <a:rPr lang="en-US" dirty="0"/>
              <a:t>Read 1:</a:t>
            </a:r>
          </a:p>
          <a:p>
            <a:pPr algn="r"/>
            <a:r>
              <a:rPr lang="en-US" dirty="0"/>
              <a:t>100bp</a:t>
            </a:r>
          </a:p>
        </p:txBody>
      </p:sp>
      <p:sp>
        <p:nvSpPr>
          <p:cNvPr id="20" name="TextBox 19">
            <a:extLst>
              <a:ext uri="{FF2B5EF4-FFF2-40B4-BE49-F238E27FC236}">
                <a16:creationId xmlns:a16="http://schemas.microsoft.com/office/drawing/2014/main" id="{6C0C2F1F-BB4D-5246-B1AC-B68DA8287DEA}"/>
              </a:ext>
            </a:extLst>
          </p:cNvPr>
          <p:cNvSpPr txBox="1"/>
          <p:nvPr/>
        </p:nvSpPr>
        <p:spPr>
          <a:xfrm>
            <a:off x="2647262" y="1378133"/>
            <a:ext cx="811441" cy="523220"/>
          </a:xfrm>
          <a:prstGeom prst="rect">
            <a:avLst/>
          </a:prstGeom>
          <a:noFill/>
        </p:spPr>
        <p:txBody>
          <a:bodyPr wrap="none" rtlCol="0">
            <a:spAutoFit/>
          </a:bodyPr>
          <a:lstStyle/>
          <a:p>
            <a:r>
              <a:rPr lang="en-US" dirty="0"/>
              <a:t>Read 2:</a:t>
            </a:r>
          </a:p>
          <a:p>
            <a:r>
              <a:rPr lang="en-US" dirty="0"/>
              <a:t>100bp</a:t>
            </a:r>
          </a:p>
        </p:txBody>
      </p:sp>
      <p:cxnSp>
        <p:nvCxnSpPr>
          <p:cNvPr id="23" name="Straight Connector 22">
            <a:extLst>
              <a:ext uri="{FF2B5EF4-FFF2-40B4-BE49-F238E27FC236}">
                <a16:creationId xmlns:a16="http://schemas.microsoft.com/office/drawing/2014/main" id="{DB1BEB81-0FF0-F54C-9694-2C2A99879107}"/>
              </a:ext>
            </a:extLst>
          </p:cNvPr>
          <p:cNvCxnSpPr>
            <a:cxnSpLocks/>
          </p:cNvCxnSpPr>
          <p:nvPr/>
        </p:nvCxnSpPr>
        <p:spPr>
          <a:xfrm>
            <a:off x="1540456" y="1948358"/>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EA3FF5B-F201-7847-A867-11CCE19987AC}"/>
              </a:ext>
            </a:extLst>
          </p:cNvPr>
          <p:cNvSpPr txBox="1"/>
          <p:nvPr/>
        </p:nvSpPr>
        <p:spPr>
          <a:xfrm>
            <a:off x="1527193" y="1568720"/>
            <a:ext cx="931665" cy="698717"/>
          </a:xfrm>
          <a:prstGeom prst="rect">
            <a:avLst/>
          </a:prstGeom>
          <a:noFill/>
        </p:spPr>
        <p:txBody>
          <a:bodyPr wrap="none" rtlCol="0">
            <a:spAutoFit/>
          </a:bodyPr>
          <a:lstStyle/>
          <a:p>
            <a:pPr algn="ctr">
              <a:lnSpc>
                <a:spcPct val="150000"/>
              </a:lnSpc>
            </a:pPr>
            <a:r>
              <a:rPr lang="en-US" dirty="0"/>
              <a:t>Distance:</a:t>
            </a:r>
          </a:p>
          <a:p>
            <a:pPr algn="ctr">
              <a:lnSpc>
                <a:spcPct val="150000"/>
              </a:lnSpc>
            </a:pPr>
            <a:r>
              <a:rPr lang="en-US" dirty="0"/>
              <a:t>250bp</a:t>
            </a:r>
          </a:p>
        </p:txBody>
      </p:sp>
      <p:sp>
        <p:nvSpPr>
          <p:cNvPr id="25" name="TextBox 24">
            <a:extLst>
              <a:ext uri="{FF2B5EF4-FFF2-40B4-BE49-F238E27FC236}">
                <a16:creationId xmlns:a16="http://schemas.microsoft.com/office/drawing/2014/main" id="{C7448290-AF45-E447-BE9F-9571540A2AC0}"/>
              </a:ext>
            </a:extLst>
          </p:cNvPr>
          <p:cNvSpPr txBox="1"/>
          <p:nvPr/>
        </p:nvSpPr>
        <p:spPr>
          <a:xfrm>
            <a:off x="523275" y="943474"/>
            <a:ext cx="2823209" cy="338554"/>
          </a:xfrm>
          <a:prstGeom prst="rect">
            <a:avLst/>
          </a:prstGeom>
          <a:noFill/>
        </p:spPr>
        <p:txBody>
          <a:bodyPr wrap="none" rtlCol="0">
            <a:spAutoFit/>
          </a:bodyPr>
          <a:lstStyle/>
          <a:p>
            <a:r>
              <a:rPr lang="en-US" sz="1600" b="1" dirty="0"/>
              <a:t>Pair Orientation / Distance:</a:t>
            </a:r>
          </a:p>
        </p:txBody>
      </p:sp>
      <p:cxnSp>
        <p:nvCxnSpPr>
          <p:cNvPr id="26" name="Straight Arrow Connector 25">
            <a:extLst>
              <a:ext uri="{FF2B5EF4-FFF2-40B4-BE49-F238E27FC236}">
                <a16:creationId xmlns:a16="http://schemas.microsoft.com/office/drawing/2014/main" id="{105C7844-88BE-444C-889B-8FDA008DD921}"/>
              </a:ext>
            </a:extLst>
          </p:cNvPr>
          <p:cNvCxnSpPr/>
          <p:nvPr/>
        </p:nvCxnSpPr>
        <p:spPr>
          <a:xfrm>
            <a:off x="4741287" y="193297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FE5250-00E3-314A-A6CF-8114435ADB88}"/>
              </a:ext>
            </a:extLst>
          </p:cNvPr>
          <p:cNvCxnSpPr>
            <a:cxnSpLocks/>
          </p:cNvCxnSpPr>
          <p:nvPr/>
        </p:nvCxnSpPr>
        <p:spPr>
          <a:xfrm flipH="1">
            <a:off x="7412953" y="193297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C31898-1487-724A-A1D9-BFBD197E1E5A}"/>
              </a:ext>
            </a:extLst>
          </p:cNvPr>
          <p:cNvSpPr txBox="1"/>
          <p:nvPr/>
        </p:nvSpPr>
        <p:spPr>
          <a:xfrm>
            <a:off x="4558980" y="1362745"/>
            <a:ext cx="811441" cy="523220"/>
          </a:xfrm>
          <a:prstGeom prst="rect">
            <a:avLst/>
          </a:prstGeom>
          <a:noFill/>
        </p:spPr>
        <p:txBody>
          <a:bodyPr wrap="none" rtlCol="0">
            <a:spAutoFit/>
          </a:bodyPr>
          <a:lstStyle/>
          <a:p>
            <a:pPr algn="r"/>
            <a:r>
              <a:rPr lang="en-US" dirty="0"/>
              <a:t>Read 1:</a:t>
            </a:r>
          </a:p>
          <a:p>
            <a:pPr algn="r"/>
            <a:r>
              <a:rPr lang="en-US" dirty="0"/>
              <a:t>100bp</a:t>
            </a:r>
          </a:p>
        </p:txBody>
      </p:sp>
      <p:sp>
        <p:nvSpPr>
          <p:cNvPr id="29" name="TextBox 28">
            <a:extLst>
              <a:ext uri="{FF2B5EF4-FFF2-40B4-BE49-F238E27FC236}">
                <a16:creationId xmlns:a16="http://schemas.microsoft.com/office/drawing/2014/main" id="{F87B983E-F1A2-A24B-9F66-EAD941CFDF5F}"/>
              </a:ext>
            </a:extLst>
          </p:cNvPr>
          <p:cNvSpPr txBox="1"/>
          <p:nvPr/>
        </p:nvSpPr>
        <p:spPr>
          <a:xfrm>
            <a:off x="7589772" y="1362745"/>
            <a:ext cx="811441" cy="523220"/>
          </a:xfrm>
          <a:prstGeom prst="rect">
            <a:avLst/>
          </a:prstGeom>
          <a:noFill/>
        </p:spPr>
        <p:txBody>
          <a:bodyPr wrap="none" rtlCol="0">
            <a:spAutoFit/>
          </a:bodyPr>
          <a:lstStyle/>
          <a:p>
            <a:r>
              <a:rPr lang="en-US" dirty="0"/>
              <a:t>Read 2:</a:t>
            </a:r>
          </a:p>
          <a:p>
            <a:r>
              <a:rPr lang="en-US" dirty="0"/>
              <a:t>100bp</a:t>
            </a:r>
          </a:p>
        </p:txBody>
      </p:sp>
      <p:cxnSp>
        <p:nvCxnSpPr>
          <p:cNvPr id="30" name="Straight Connector 29">
            <a:extLst>
              <a:ext uri="{FF2B5EF4-FFF2-40B4-BE49-F238E27FC236}">
                <a16:creationId xmlns:a16="http://schemas.microsoft.com/office/drawing/2014/main" id="{A5CD383A-96CC-6B46-AAFE-331BD6317A52}"/>
              </a:ext>
            </a:extLst>
          </p:cNvPr>
          <p:cNvCxnSpPr>
            <a:cxnSpLocks/>
          </p:cNvCxnSpPr>
          <p:nvPr/>
        </p:nvCxnSpPr>
        <p:spPr>
          <a:xfrm>
            <a:off x="5540574" y="1932970"/>
            <a:ext cx="1793287"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6FFA53-6CD3-3E4E-945D-914F07837A24}"/>
              </a:ext>
            </a:extLst>
          </p:cNvPr>
          <p:cNvSpPr txBox="1"/>
          <p:nvPr/>
        </p:nvSpPr>
        <p:spPr>
          <a:xfrm>
            <a:off x="5470472" y="1553332"/>
            <a:ext cx="1833714" cy="698717"/>
          </a:xfrm>
          <a:prstGeom prst="rect">
            <a:avLst/>
          </a:prstGeom>
          <a:noFill/>
        </p:spPr>
        <p:txBody>
          <a:bodyPr wrap="square" rtlCol="0">
            <a:spAutoFit/>
          </a:bodyPr>
          <a:lstStyle/>
          <a:p>
            <a:pPr algn="ctr">
              <a:lnSpc>
                <a:spcPct val="150000"/>
              </a:lnSpc>
            </a:pPr>
            <a:r>
              <a:rPr lang="en-US" dirty="0"/>
              <a:t>Distance:</a:t>
            </a:r>
          </a:p>
          <a:p>
            <a:pPr algn="ctr">
              <a:lnSpc>
                <a:spcPct val="150000"/>
              </a:lnSpc>
            </a:pPr>
            <a:r>
              <a:rPr lang="en-US" dirty="0"/>
              <a:t>800bp</a:t>
            </a:r>
          </a:p>
        </p:txBody>
      </p:sp>
      <p:sp>
        <p:nvSpPr>
          <p:cNvPr id="32" name="TextBox 31">
            <a:extLst>
              <a:ext uri="{FF2B5EF4-FFF2-40B4-BE49-F238E27FC236}">
                <a16:creationId xmlns:a16="http://schemas.microsoft.com/office/drawing/2014/main" id="{DA46CBA6-FB54-8C4F-8FAE-0B122A251330}"/>
              </a:ext>
            </a:extLst>
          </p:cNvPr>
          <p:cNvSpPr txBox="1"/>
          <p:nvPr/>
        </p:nvSpPr>
        <p:spPr>
          <a:xfrm>
            <a:off x="5838974" y="943474"/>
            <a:ext cx="1319592" cy="307777"/>
          </a:xfrm>
          <a:prstGeom prst="rect">
            <a:avLst/>
          </a:prstGeom>
          <a:noFill/>
        </p:spPr>
        <p:txBody>
          <a:bodyPr wrap="none" rtlCol="0">
            <a:spAutoFit/>
          </a:bodyPr>
          <a:lstStyle/>
          <a:p>
            <a:r>
              <a:rPr lang="en-US" b="1" dirty="0"/>
              <a:t>Possible SV?</a:t>
            </a:r>
          </a:p>
        </p:txBody>
      </p:sp>
      <p:cxnSp>
        <p:nvCxnSpPr>
          <p:cNvPr id="42" name="Straight Arrow Connector 41">
            <a:extLst>
              <a:ext uri="{FF2B5EF4-FFF2-40B4-BE49-F238E27FC236}">
                <a16:creationId xmlns:a16="http://schemas.microsoft.com/office/drawing/2014/main" id="{B8874FA1-23AB-674F-9B72-02F83D89E584}"/>
              </a:ext>
            </a:extLst>
          </p:cNvPr>
          <p:cNvCxnSpPr>
            <a:cxnSpLocks/>
          </p:cNvCxnSpPr>
          <p:nvPr/>
        </p:nvCxnSpPr>
        <p:spPr>
          <a:xfrm>
            <a:off x="653745" y="3605231"/>
            <a:ext cx="185100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4C9796D-88C6-3F47-8BB5-DBEC21101D8A}"/>
              </a:ext>
            </a:extLst>
          </p:cNvPr>
          <p:cNvSpPr txBox="1"/>
          <p:nvPr/>
        </p:nvSpPr>
        <p:spPr>
          <a:xfrm>
            <a:off x="1030885" y="3057900"/>
            <a:ext cx="811441" cy="523220"/>
          </a:xfrm>
          <a:prstGeom prst="rect">
            <a:avLst/>
          </a:prstGeom>
          <a:noFill/>
        </p:spPr>
        <p:txBody>
          <a:bodyPr wrap="none" rtlCol="0">
            <a:spAutoFit/>
          </a:bodyPr>
          <a:lstStyle/>
          <a:p>
            <a:pPr algn="r"/>
            <a:r>
              <a:rPr lang="en-US" dirty="0"/>
              <a:t>Read 1:</a:t>
            </a:r>
          </a:p>
          <a:p>
            <a:pPr algn="r"/>
            <a:r>
              <a:rPr lang="en-US" dirty="0"/>
              <a:t>100bp</a:t>
            </a:r>
          </a:p>
        </p:txBody>
      </p:sp>
      <p:sp>
        <p:nvSpPr>
          <p:cNvPr id="50" name="TextBox 49">
            <a:extLst>
              <a:ext uri="{FF2B5EF4-FFF2-40B4-BE49-F238E27FC236}">
                <a16:creationId xmlns:a16="http://schemas.microsoft.com/office/drawing/2014/main" id="{A053CEBD-1581-694B-A52A-176725B48117}"/>
              </a:ext>
            </a:extLst>
          </p:cNvPr>
          <p:cNvSpPr txBox="1"/>
          <p:nvPr/>
        </p:nvSpPr>
        <p:spPr>
          <a:xfrm>
            <a:off x="471438" y="2600347"/>
            <a:ext cx="1370888" cy="338554"/>
          </a:xfrm>
          <a:prstGeom prst="rect">
            <a:avLst/>
          </a:prstGeom>
          <a:noFill/>
        </p:spPr>
        <p:txBody>
          <a:bodyPr wrap="none" rtlCol="0">
            <a:spAutoFit/>
          </a:bodyPr>
          <a:lstStyle/>
          <a:p>
            <a:r>
              <a:rPr lang="en-US" sz="1600" b="1" dirty="0"/>
              <a:t>Split Reads:</a:t>
            </a:r>
          </a:p>
        </p:txBody>
      </p:sp>
      <p:cxnSp>
        <p:nvCxnSpPr>
          <p:cNvPr id="53" name="Straight Arrow Connector 52">
            <a:extLst>
              <a:ext uri="{FF2B5EF4-FFF2-40B4-BE49-F238E27FC236}">
                <a16:creationId xmlns:a16="http://schemas.microsoft.com/office/drawing/2014/main" id="{DF56FDCE-7486-4B43-9D2C-2AB8900C3CB5}"/>
              </a:ext>
            </a:extLst>
          </p:cNvPr>
          <p:cNvCxnSpPr>
            <a:cxnSpLocks/>
          </p:cNvCxnSpPr>
          <p:nvPr/>
        </p:nvCxnSpPr>
        <p:spPr>
          <a:xfrm>
            <a:off x="6587412" y="3599707"/>
            <a:ext cx="100236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EB441F3-59D1-FA44-A68B-E80111427D87}"/>
              </a:ext>
            </a:extLst>
          </p:cNvPr>
          <p:cNvSpPr txBox="1"/>
          <p:nvPr/>
        </p:nvSpPr>
        <p:spPr>
          <a:xfrm>
            <a:off x="296449" y="3711689"/>
            <a:ext cx="3276859" cy="307777"/>
          </a:xfrm>
          <a:prstGeom prst="rect">
            <a:avLst/>
          </a:prstGeom>
          <a:noFill/>
        </p:spPr>
        <p:txBody>
          <a:bodyPr wrap="none" rtlCol="0">
            <a:spAutoFit/>
          </a:bodyPr>
          <a:lstStyle/>
          <a:p>
            <a:r>
              <a:rPr lang="en-US" i="1" dirty="0"/>
              <a:t>Entire read aligns to reference genome</a:t>
            </a:r>
          </a:p>
        </p:txBody>
      </p:sp>
      <p:cxnSp>
        <p:nvCxnSpPr>
          <p:cNvPr id="57" name="Straight Arrow Connector 56">
            <a:extLst>
              <a:ext uri="{FF2B5EF4-FFF2-40B4-BE49-F238E27FC236}">
                <a16:creationId xmlns:a16="http://schemas.microsoft.com/office/drawing/2014/main" id="{C0EF9233-B108-2E4A-9C0E-34D88A8DA673}"/>
              </a:ext>
            </a:extLst>
          </p:cNvPr>
          <p:cNvCxnSpPr>
            <a:cxnSpLocks/>
          </p:cNvCxnSpPr>
          <p:nvPr/>
        </p:nvCxnSpPr>
        <p:spPr>
          <a:xfrm>
            <a:off x="5585052" y="3599707"/>
            <a:ext cx="1002360" cy="0"/>
          </a:xfrm>
          <a:prstGeom prst="straightConnector1">
            <a:avLst/>
          </a:prstGeom>
          <a:ln w="76200">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84A18AC-173B-F14C-82DA-7D964DFD95B4}"/>
              </a:ext>
            </a:extLst>
          </p:cNvPr>
          <p:cNvSpPr txBox="1"/>
          <p:nvPr/>
        </p:nvSpPr>
        <p:spPr>
          <a:xfrm>
            <a:off x="4869634" y="3712706"/>
            <a:ext cx="3435556" cy="307777"/>
          </a:xfrm>
          <a:prstGeom prst="rect">
            <a:avLst/>
          </a:prstGeom>
          <a:noFill/>
        </p:spPr>
        <p:txBody>
          <a:bodyPr wrap="none" rtlCol="0">
            <a:spAutoFit/>
          </a:bodyPr>
          <a:lstStyle/>
          <a:p>
            <a:r>
              <a:rPr lang="en-US" i="1" dirty="0"/>
              <a:t>Only red part aligns to reference genome</a:t>
            </a:r>
          </a:p>
        </p:txBody>
      </p:sp>
      <p:cxnSp>
        <p:nvCxnSpPr>
          <p:cNvPr id="59" name="Straight Arrow Connector 58">
            <a:extLst>
              <a:ext uri="{FF2B5EF4-FFF2-40B4-BE49-F238E27FC236}">
                <a16:creationId xmlns:a16="http://schemas.microsoft.com/office/drawing/2014/main" id="{190E74A4-EF41-B544-B6CE-2CC81D71782A}"/>
              </a:ext>
            </a:extLst>
          </p:cNvPr>
          <p:cNvCxnSpPr/>
          <p:nvPr/>
        </p:nvCxnSpPr>
        <p:spPr>
          <a:xfrm>
            <a:off x="572488" y="49037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183344E-FFF4-BA4E-A870-669FC223D12F}"/>
              </a:ext>
            </a:extLst>
          </p:cNvPr>
          <p:cNvCxnSpPr>
            <a:cxnSpLocks/>
          </p:cNvCxnSpPr>
          <p:nvPr/>
        </p:nvCxnSpPr>
        <p:spPr>
          <a:xfrm flipH="1">
            <a:off x="2301762" y="49037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0AAE179-1086-964C-AB45-47854CF753F5}"/>
              </a:ext>
            </a:extLst>
          </p:cNvPr>
          <p:cNvCxnSpPr>
            <a:cxnSpLocks/>
          </p:cNvCxnSpPr>
          <p:nvPr/>
        </p:nvCxnSpPr>
        <p:spPr>
          <a:xfrm>
            <a:off x="1371775" y="4903733"/>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E92D7E-D8EB-514C-8052-1B8F7D2D9ECF}"/>
              </a:ext>
            </a:extLst>
          </p:cNvPr>
          <p:cNvSpPr txBox="1"/>
          <p:nvPr/>
        </p:nvSpPr>
        <p:spPr>
          <a:xfrm>
            <a:off x="472655" y="4421363"/>
            <a:ext cx="1391728" cy="338554"/>
          </a:xfrm>
          <a:prstGeom prst="rect">
            <a:avLst/>
          </a:prstGeom>
          <a:noFill/>
        </p:spPr>
        <p:txBody>
          <a:bodyPr wrap="none" rtlCol="0">
            <a:spAutoFit/>
          </a:bodyPr>
          <a:lstStyle/>
          <a:p>
            <a:r>
              <a:rPr lang="en-US" sz="1600" b="1" dirty="0"/>
              <a:t>Read Depth:</a:t>
            </a:r>
          </a:p>
        </p:txBody>
      </p:sp>
      <p:cxnSp>
        <p:nvCxnSpPr>
          <p:cNvPr id="66" name="Straight Arrow Connector 65">
            <a:extLst>
              <a:ext uri="{FF2B5EF4-FFF2-40B4-BE49-F238E27FC236}">
                <a16:creationId xmlns:a16="http://schemas.microsoft.com/office/drawing/2014/main" id="{35D6BE74-11CC-404D-BB3D-4B1BA9A9766E}"/>
              </a:ext>
            </a:extLst>
          </p:cNvPr>
          <p:cNvCxnSpPr/>
          <p:nvPr/>
        </p:nvCxnSpPr>
        <p:spPr>
          <a:xfrm>
            <a:off x="724888" y="50561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FDD9373-956E-E249-8C25-78785ABEEC86}"/>
              </a:ext>
            </a:extLst>
          </p:cNvPr>
          <p:cNvCxnSpPr>
            <a:cxnSpLocks/>
          </p:cNvCxnSpPr>
          <p:nvPr/>
        </p:nvCxnSpPr>
        <p:spPr>
          <a:xfrm flipH="1">
            <a:off x="2454162" y="50561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82CCAE1-DD6E-1A48-A49D-D3607BB3120D}"/>
              </a:ext>
            </a:extLst>
          </p:cNvPr>
          <p:cNvCxnSpPr>
            <a:cxnSpLocks/>
          </p:cNvCxnSpPr>
          <p:nvPr/>
        </p:nvCxnSpPr>
        <p:spPr>
          <a:xfrm>
            <a:off x="1524175" y="5056133"/>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C392980-34AA-6B4E-BD2F-D7850CC30C79}"/>
              </a:ext>
            </a:extLst>
          </p:cNvPr>
          <p:cNvCxnSpPr/>
          <p:nvPr/>
        </p:nvCxnSpPr>
        <p:spPr>
          <a:xfrm>
            <a:off x="877288" y="52085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DF19AE7-0EF2-BE44-BB67-120E0304506C}"/>
              </a:ext>
            </a:extLst>
          </p:cNvPr>
          <p:cNvCxnSpPr>
            <a:cxnSpLocks/>
          </p:cNvCxnSpPr>
          <p:nvPr/>
        </p:nvCxnSpPr>
        <p:spPr>
          <a:xfrm flipH="1">
            <a:off x="2606562" y="52085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E696E6-DA03-2245-BCFD-D7C3FE8A6650}"/>
              </a:ext>
            </a:extLst>
          </p:cNvPr>
          <p:cNvCxnSpPr>
            <a:cxnSpLocks/>
          </p:cNvCxnSpPr>
          <p:nvPr/>
        </p:nvCxnSpPr>
        <p:spPr>
          <a:xfrm>
            <a:off x="1676575" y="5208533"/>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375B457-4A28-644E-B924-3EFF8E266379}"/>
              </a:ext>
            </a:extLst>
          </p:cNvPr>
          <p:cNvCxnSpPr/>
          <p:nvPr/>
        </p:nvCxnSpPr>
        <p:spPr>
          <a:xfrm>
            <a:off x="1029688" y="53609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69B4CCC-764B-024A-A196-9A11A650AB61}"/>
              </a:ext>
            </a:extLst>
          </p:cNvPr>
          <p:cNvCxnSpPr>
            <a:cxnSpLocks/>
          </p:cNvCxnSpPr>
          <p:nvPr/>
        </p:nvCxnSpPr>
        <p:spPr>
          <a:xfrm flipH="1">
            <a:off x="2758962" y="53609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464E191-C801-6446-99AA-40DB7017DE89}"/>
              </a:ext>
            </a:extLst>
          </p:cNvPr>
          <p:cNvCxnSpPr>
            <a:cxnSpLocks/>
          </p:cNvCxnSpPr>
          <p:nvPr/>
        </p:nvCxnSpPr>
        <p:spPr>
          <a:xfrm>
            <a:off x="1828975" y="5360933"/>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E7E9A7-3FA0-F74D-8413-8AC0C55CA68A}"/>
              </a:ext>
            </a:extLst>
          </p:cNvPr>
          <p:cNvCxnSpPr/>
          <p:nvPr/>
        </p:nvCxnSpPr>
        <p:spPr>
          <a:xfrm>
            <a:off x="1182088" y="55133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6CBD17B-E2F1-244F-ACC1-60CA47FE120A}"/>
              </a:ext>
            </a:extLst>
          </p:cNvPr>
          <p:cNvCxnSpPr>
            <a:cxnSpLocks/>
          </p:cNvCxnSpPr>
          <p:nvPr/>
        </p:nvCxnSpPr>
        <p:spPr>
          <a:xfrm flipH="1">
            <a:off x="2911362" y="55133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1E5D686-E8E8-374D-A074-3B8CC218CB69}"/>
              </a:ext>
            </a:extLst>
          </p:cNvPr>
          <p:cNvCxnSpPr>
            <a:cxnSpLocks/>
          </p:cNvCxnSpPr>
          <p:nvPr/>
        </p:nvCxnSpPr>
        <p:spPr>
          <a:xfrm>
            <a:off x="1981375" y="5513333"/>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2F15545-F5DA-9640-BA86-DC3B8F8B11DA}"/>
              </a:ext>
            </a:extLst>
          </p:cNvPr>
          <p:cNvCxnSpPr/>
          <p:nvPr/>
        </p:nvCxnSpPr>
        <p:spPr>
          <a:xfrm>
            <a:off x="1334488" y="56657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BD83291-DFB8-C344-B82D-2819B49E86C9}"/>
              </a:ext>
            </a:extLst>
          </p:cNvPr>
          <p:cNvCxnSpPr>
            <a:cxnSpLocks/>
          </p:cNvCxnSpPr>
          <p:nvPr/>
        </p:nvCxnSpPr>
        <p:spPr>
          <a:xfrm flipH="1">
            <a:off x="3063762" y="56657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FBE80D9-EA13-4D4D-B693-87800B488033}"/>
              </a:ext>
            </a:extLst>
          </p:cNvPr>
          <p:cNvCxnSpPr>
            <a:cxnSpLocks/>
          </p:cNvCxnSpPr>
          <p:nvPr/>
        </p:nvCxnSpPr>
        <p:spPr>
          <a:xfrm>
            <a:off x="2133775" y="5665733"/>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FDD7E2B-DC26-F245-A9AE-DC8E7F5D6A59}"/>
              </a:ext>
            </a:extLst>
          </p:cNvPr>
          <p:cNvCxnSpPr/>
          <p:nvPr/>
        </p:nvCxnSpPr>
        <p:spPr>
          <a:xfrm>
            <a:off x="1486888" y="58181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3C4B089-8F06-134D-8247-D7565EF7D31F}"/>
              </a:ext>
            </a:extLst>
          </p:cNvPr>
          <p:cNvCxnSpPr>
            <a:cxnSpLocks/>
          </p:cNvCxnSpPr>
          <p:nvPr/>
        </p:nvCxnSpPr>
        <p:spPr>
          <a:xfrm flipH="1">
            <a:off x="3216162" y="58181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51701B4-C3AD-8F44-9B25-714E0FC238AE}"/>
              </a:ext>
            </a:extLst>
          </p:cNvPr>
          <p:cNvCxnSpPr>
            <a:cxnSpLocks/>
          </p:cNvCxnSpPr>
          <p:nvPr/>
        </p:nvCxnSpPr>
        <p:spPr>
          <a:xfrm>
            <a:off x="2286175" y="5818133"/>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864E0BFF-94EF-F144-94FA-AF65491269E6}"/>
              </a:ext>
            </a:extLst>
          </p:cNvPr>
          <p:cNvSpPr txBox="1"/>
          <p:nvPr/>
        </p:nvSpPr>
        <p:spPr>
          <a:xfrm>
            <a:off x="719876" y="6009352"/>
            <a:ext cx="2909771" cy="307777"/>
          </a:xfrm>
          <a:prstGeom prst="rect">
            <a:avLst/>
          </a:prstGeom>
          <a:noFill/>
        </p:spPr>
        <p:txBody>
          <a:bodyPr wrap="none" rtlCol="0">
            <a:spAutoFit/>
          </a:bodyPr>
          <a:lstStyle/>
          <a:p>
            <a:r>
              <a:rPr lang="en-US" i="1" dirty="0"/>
              <a:t>8 read pairs align to same location</a:t>
            </a:r>
          </a:p>
        </p:txBody>
      </p:sp>
      <p:cxnSp>
        <p:nvCxnSpPr>
          <p:cNvPr id="85" name="Straight Arrow Connector 84">
            <a:extLst>
              <a:ext uri="{FF2B5EF4-FFF2-40B4-BE49-F238E27FC236}">
                <a16:creationId xmlns:a16="http://schemas.microsoft.com/office/drawing/2014/main" id="{F285D13F-1B61-AE4D-957B-5D3CDA01FB47}"/>
              </a:ext>
            </a:extLst>
          </p:cNvPr>
          <p:cNvCxnSpPr/>
          <p:nvPr/>
        </p:nvCxnSpPr>
        <p:spPr>
          <a:xfrm>
            <a:off x="4699729" y="485086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BCF7788-0C07-784A-8158-3C438FD36BD0}"/>
              </a:ext>
            </a:extLst>
          </p:cNvPr>
          <p:cNvCxnSpPr>
            <a:cxnSpLocks/>
          </p:cNvCxnSpPr>
          <p:nvPr/>
        </p:nvCxnSpPr>
        <p:spPr>
          <a:xfrm flipH="1">
            <a:off x="6429003" y="485086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1A3B44-EBDF-3141-B198-CCE1D5D368AD}"/>
              </a:ext>
            </a:extLst>
          </p:cNvPr>
          <p:cNvCxnSpPr>
            <a:cxnSpLocks/>
          </p:cNvCxnSpPr>
          <p:nvPr/>
        </p:nvCxnSpPr>
        <p:spPr>
          <a:xfrm>
            <a:off x="5499016" y="4850860"/>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84A0326-47EA-B648-8D10-9252A721014D}"/>
              </a:ext>
            </a:extLst>
          </p:cNvPr>
          <p:cNvCxnSpPr/>
          <p:nvPr/>
        </p:nvCxnSpPr>
        <p:spPr>
          <a:xfrm>
            <a:off x="4852129" y="500326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D970348-8012-7E4A-9A06-011057511F9B}"/>
              </a:ext>
            </a:extLst>
          </p:cNvPr>
          <p:cNvCxnSpPr>
            <a:cxnSpLocks/>
          </p:cNvCxnSpPr>
          <p:nvPr/>
        </p:nvCxnSpPr>
        <p:spPr>
          <a:xfrm flipH="1">
            <a:off x="6581403" y="500326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8C69499-7664-7348-B197-E3AFB9071411}"/>
              </a:ext>
            </a:extLst>
          </p:cNvPr>
          <p:cNvCxnSpPr>
            <a:cxnSpLocks/>
          </p:cNvCxnSpPr>
          <p:nvPr/>
        </p:nvCxnSpPr>
        <p:spPr>
          <a:xfrm>
            <a:off x="5651416" y="5003260"/>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A9F45AB-9D71-7E4B-B18C-B4E3F6EFEDA7}"/>
              </a:ext>
            </a:extLst>
          </p:cNvPr>
          <p:cNvCxnSpPr/>
          <p:nvPr/>
        </p:nvCxnSpPr>
        <p:spPr>
          <a:xfrm>
            <a:off x="5004529" y="515566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95B0780-05D9-DB4B-B1DC-189601EB44DE}"/>
              </a:ext>
            </a:extLst>
          </p:cNvPr>
          <p:cNvCxnSpPr>
            <a:cxnSpLocks/>
          </p:cNvCxnSpPr>
          <p:nvPr/>
        </p:nvCxnSpPr>
        <p:spPr>
          <a:xfrm flipH="1">
            <a:off x="6733803" y="515566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467903-A258-4B49-965B-1BFB067E5624}"/>
              </a:ext>
            </a:extLst>
          </p:cNvPr>
          <p:cNvCxnSpPr>
            <a:cxnSpLocks/>
          </p:cNvCxnSpPr>
          <p:nvPr/>
        </p:nvCxnSpPr>
        <p:spPr>
          <a:xfrm>
            <a:off x="5803816" y="5155660"/>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0CDDE33-15F0-2940-ACDE-099A50E9DA81}"/>
              </a:ext>
            </a:extLst>
          </p:cNvPr>
          <p:cNvCxnSpPr/>
          <p:nvPr/>
        </p:nvCxnSpPr>
        <p:spPr>
          <a:xfrm>
            <a:off x="5156929" y="530806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5268DD0-8703-7540-9570-FE235D803A60}"/>
              </a:ext>
            </a:extLst>
          </p:cNvPr>
          <p:cNvCxnSpPr>
            <a:cxnSpLocks/>
          </p:cNvCxnSpPr>
          <p:nvPr/>
        </p:nvCxnSpPr>
        <p:spPr>
          <a:xfrm flipH="1">
            <a:off x="6886203" y="530806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A1F1DF0-98A6-2F45-958D-2F5BD7149059}"/>
              </a:ext>
            </a:extLst>
          </p:cNvPr>
          <p:cNvCxnSpPr>
            <a:cxnSpLocks/>
          </p:cNvCxnSpPr>
          <p:nvPr/>
        </p:nvCxnSpPr>
        <p:spPr>
          <a:xfrm>
            <a:off x="5956216" y="5308060"/>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5E4017E2-73D4-5042-AA16-5E849C10BA3E}"/>
              </a:ext>
            </a:extLst>
          </p:cNvPr>
          <p:cNvSpPr txBox="1"/>
          <p:nvPr/>
        </p:nvSpPr>
        <p:spPr>
          <a:xfrm>
            <a:off x="4953200" y="5406940"/>
            <a:ext cx="2909771" cy="307777"/>
          </a:xfrm>
          <a:prstGeom prst="rect">
            <a:avLst/>
          </a:prstGeom>
          <a:noFill/>
        </p:spPr>
        <p:txBody>
          <a:bodyPr wrap="none" rtlCol="0">
            <a:spAutoFit/>
          </a:bodyPr>
          <a:lstStyle/>
          <a:p>
            <a:r>
              <a:rPr lang="en-US" i="1" dirty="0"/>
              <a:t>4 read pairs align to same location</a:t>
            </a:r>
          </a:p>
        </p:txBody>
      </p:sp>
      <p:cxnSp>
        <p:nvCxnSpPr>
          <p:cNvPr id="107" name="Straight Arrow Connector 106">
            <a:extLst>
              <a:ext uri="{FF2B5EF4-FFF2-40B4-BE49-F238E27FC236}">
                <a16:creationId xmlns:a16="http://schemas.microsoft.com/office/drawing/2014/main" id="{3557B236-74D2-1E43-8EFC-FF52D55CF79D}"/>
              </a:ext>
            </a:extLst>
          </p:cNvPr>
          <p:cNvCxnSpPr/>
          <p:nvPr/>
        </p:nvCxnSpPr>
        <p:spPr>
          <a:xfrm>
            <a:off x="4741287" y="2597661"/>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5A381D5-B8BF-F346-9692-687C555E9420}"/>
              </a:ext>
            </a:extLst>
          </p:cNvPr>
          <p:cNvCxnSpPr>
            <a:cxnSpLocks/>
          </p:cNvCxnSpPr>
          <p:nvPr/>
        </p:nvCxnSpPr>
        <p:spPr>
          <a:xfrm>
            <a:off x="6423905" y="2597661"/>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2E2E68C-E63D-B448-8D9E-1536666D028C}"/>
              </a:ext>
            </a:extLst>
          </p:cNvPr>
          <p:cNvCxnSpPr>
            <a:cxnSpLocks/>
          </p:cNvCxnSpPr>
          <p:nvPr/>
        </p:nvCxnSpPr>
        <p:spPr>
          <a:xfrm>
            <a:off x="5540574" y="2597661"/>
            <a:ext cx="841056"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5F133A4-8EB5-294E-B02E-B48675B4436A}"/>
              </a:ext>
            </a:extLst>
          </p:cNvPr>
          <p:cNvSpPr txBox="1"/>
          <p:nvPr/>
        </p:nvSpPr>
        <p:spPr>
          <a:xfrm>
            <a:off x="5116899" y="2152968"/>
            <a:ext cx="2929007" cy="307777"/>
          </a:xfrm>
          <a:prstGeom prst="rect">
            <a:avLst/>
          </a:prstGeom>
          <a:noFill/>
        </p:spPr>
        <p:txBody>
          <a:bodyPr wrap="none" rtlCol="0">
            <a:spAutoFit/>
          </a:bodyPr>
          <a:lstStyle/>
          <a:p>
            <a:r>
              <a:rPr lang="en-US" i="1" dirty="0"/>
              <a:t>Reads align further/closer together</a:t>
            </a:r>
          </a:p>
        </p:txBody>
      </p:sp>
      <p:sp>
        <p:nvSpPr>
          <p:cNvPr id="115" name="TextBox 114">
            <a:extLst>
              <a:ext uri="{FF2B5EF4-FFF2-40B4-BE49-F238E27FC236}">
                <a16:creationId xmlns:a16="http://schemas.microsoft.com/office/drawing/2014/main" id="{BB2AA6B4-44DD-1A46-BF39-F0254732B153}"/>
              </a:ext>
            </a:extLst>
          </p:cNvPr>
          <p:cNvSpPr txBox="1"/>
          <p:nvPr/>
        </p:nvSpPr>
        <p:spPr>
          <a:xfrm>
            <a:off x="5290023" y="2713365"/>
            <a:ext cx="2582758" cy="307777"/>
          </a:xfrm>
          <a:prstGeom prst="rect">
            <a:avLst/>
          </a:prstGeom>
          <a:noFill/>
        </p:spPr>
        <p:txBody>
          <a:bodyPr wrap="none" rtlCol="0">
            <a:spAutoFit/>
          </a:bodyPr>
          <a:lstStyle/>
          <a:p>
            <a:r>
              <a:rPr lang="en-US" i="1" dirty="0"/>
              <a:t>Reads align in wrong direction</a:t>
            </a:r>
          </a:p>
        </p:txBody>
      </p:sp>
      <p:cxnSp>
        <p:nvCxnSpPr>
          <p:cNvPr id="116" name="Straight Arrow Connector 115">
            <a:extLst>
              <a:ext uri="{FF2B5EF4-FFF2-40B4-BE49-F238E27FC236}">
                <a16:creationId xmlns:a16="http://schemas.microsoft.com/office/drawing/2014/main" id="{78866E17-8739-1349-9F0D-258E6C3768BC}"/>
              </a:ext>
            </a:extLst>
          </p:cNvPr>
          <p:cNvCxnSpPr/>
          <p:nvPr/>
        </p:nvCxnSpPr>
        <p:spPr>
          <a:xfrm>
            <a:off x="1639288" y="59705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A06C302-D0E5-0042-BB8F-2BA8530E60F2}"/>
              </a:ext>
            </a:extLst>
          </p:cNvPr>
          <p:cNvCxnSpPr>
            <a:cxnSpLocks/>
          </p:cNvCxnSpPr>
          <p:nvPr/>
        </p:nvCxnSpPr>
        <p:spPr>
          <a:xfrm flipH="1">
            <a:off x="3368562" y="597053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ADBA616-44E6-A240-9BD4-BC90A6F8ADF6}"/>
              </a:ext>
            </a:extLst>
          </p:cNvPr>
          <p:cNvCxnSpPr>
            <a:cxnSpLocks/>
          </p:cNvCxnSpPr>
          <p:nvPr/>
        </p:nvCxnSpPr>
        <p:spPr>
          <a:xfrm>
            <a:off x="2438575" y="5970533"/>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703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1" name="Rounded Rectangle 20">
            <a:extLst>
              <a:ext uri="{FF2B5EF4-FFF2-40B4-BE49-F238E27FC236}">
                <a16:creationId xmlns:a16="http://schemas.microsoft.com/office/drawing/2014/main" id="{A8A84476-A486-E948-BAFE-F51B2395EB5E}"/>
              </a:ext>
            </a:extLst>
          </p:cNvPr>
          <p:cNvSpPr/>
          <p:nvPr/>
        </p:nvSpPr>
        <p:spPr>
          <a:xfrm>
            <a:off x="5638774" y="5226271"/>
            <a:ext cx="1420649" cy="1006576"/>
          </a:xfrm>
          <a:prstGeom prst="roundRect">
            <a:avLst/>
          </a:prstGeom>
          <a:solidFill>
            <a:srgbClr val="C3001D">
              <a:alpha val="30588"/>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29"/>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lvl="0" indent="0">
              <a:buNone/>
            </a:pPr>
            <a:r>
              <a:rPr lang="en-US" dirty="0"/>
              <a:t>SV Types and Read Pair Information</a:t>
            </a:r>
            <a:endParaRPr dirty="0"/>
          </a:p>
        </p:txBody>
      </p:sp>
      <p:pic>
        <p:nvPicPr>
          <p:cNvPr id="141" name="Google Shape;141;p29" descr="arrows.png"/>
          <p:cNvPicPr preferRelativeResize="0"/>
          <p:nvPr/>
        </p:nvPicPr>
        <p:blipFill rotWithShape="1">
          <a:blip r:embed="rId3">
            <a:alphaModFix/>
          </a:blip>
          <a:srcRect b="59263"/>
          <a:stretch/>
        </p:blipFill>
        <p:spPr>
          <a:xfrm>
            <a:off x="270570" y="1266940"/>
            <a:ext cx="8511021" cy="1859226"/>
          </a:xfrm>
          <a:prstGeom prst="rect">
            <a:avLst/>
          </a:prstGeom>
          <a:noFill/>
          <a:ln>
            <a:noFill/>
          </a:ln>
        </p:spPr>
      </p:pic>
      <p:pic>
        <p:nvPicPr>
          <p:cNvPr id="142" name="Google Shape;142;p29"/>
          <p:cNvPicPr preferRelativeResize="0"/>
          <p:nvPr/>
        </p:nvPicPr>
        <p:blipFill>
          <a:blip r:embed="rId4">
            <a:alphaModFix/>
          </a:blip>
          <a:stretch>
            <a:fillRect/>
          </a:stretch>
        </p:blipFill>
        <p:spPr>
          <a:xfrm>
            <a:off x="6167754" y="1602312"/>
            <a:ext cx="415250" cy="201325"/>
          </a:xfrm>
          <a:prstGeom prst="rect">
            <a:avLst/>
          </a:prstGeom>
          <a:noFill/>
          <a:ln>
            <a:noFill/>
          </a:ln>
        </p:spPr>
      </p:pic>
      <p:sp>
        <p:nvSpPr>
          <p:cNvPr id="143" name="Google Shape;143;p29"/>
          <p:cNvSpPr/>
          <p:nvPr/>
        </p:nvSpPr>
        <p:spPr>
          <a:xfrm>
            <a:off x="6876187" y="1602337"/>
            <a:ext cx="415200" cy="20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9"/>
          <p:cNvSpPr/>
          <p:nvPr/>
        </p:nvSpPr>
        <p:spPr>
          <a:xfrm>
            <a:off x="6946291" y="2420262"/>
            <a:ext cx="415200" cy="54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F67D93A0-89DB-E64D-B40D-6F5F4D86FE87}"/>
              </a:ext>
            </a:extLst>
          </p:cNvPr>
          <p:cNvSpPr txBox="1"/>
          <p:nvPr/>
        </p:nvSpPr>
        <p:spPr>
          <a:xfrm>
            <a:off x="211614" y="712650"/>
            <a:ext cx="8569977" cy="307777"/>
          </a:xfrm>
          <a:prstGeom prst="rect">
            <a:avLst/>
          </a:prstGeom>
          <a:noFill/>
        </p:spPr>
        <p:txBody>
          <a:bodyPr wrap="square" rtlCol="0">
            <a:spAutoFit/>
          </a:bodyPr>
          <a:lstStyle/>
          <a:p>
            <a:r>
              <a:rPr lang="en-US" b="1" i="1" dirty="0"/>
              <a:t>We use how read pairs are oriented when they align to the reference to identify Structural Variants:</a:t>
            </a:r>
          </a:p>
        </p:txBody>
      </p:sp>
      <p:sp>
        <p:nvSpPr>
          <p:cNvPr id="2" name="TextBox 1">
            <a:extLst>
              <a:ext uri="{FF2B5EF4-FFF2-40B4-BE49-F238E27FC236}">
                <a16:creationId xmlns:a16="http://schemas.microsoft.com/office/drawing/2014/main" id="{205ED154-D940-164E-9C50-191195C9C564}"/>
              </a:ext>
            </a:extLst>
          </p:cNvPr>
          <p:cNvSpPr txBox="1"/>
          <p:nvPr/>
        </p:nvSpPr>
        <p:spPr>
          <a:xfrm>
            <a:off x="1121157" y="1037064"/>
            <a:ext cx="2252540" cy="307777"/>
          </a:xfrm>
          <a:prstGeom prst="rect">
            <a:avLst/>
          </a:prstGeom>
          <a:noFill/>
        </p:spPr>
        <p:txBody>
          <a:bodyPr wrap="none" rtlCol="0">
            <a:spAutoFit/>
          </a:bodyPr>
          <a:lstStyle/>
          <a:p>
            <a:r>
              <a:rPr lang="en-US" b="1" i="1" dirty="0">
                <a:solidFill>
                  <a:schemeClr val="accent4"/>
                </a:solidFill>
              </a:rPr>
              <a:t>Read pairs too far apart:</a:t>
            </a:r>
          </a:p>
        </p:txBody>
      </p:sp>
      <p:sp>
        <p:nvSpPr>
          <p:cNvPr id="9" name="TextBox 8">
            <a:extLst>
              <a:ext uri="{FF2B5EF4-FFF2-40B4-BE49-F238E27FC236}">
                <a16:creationId xmlns:a16="http://schemas.microsoft.com/office/drawing/2014/main" id="{442E569B-3DD0-254C-9789-60231B162176}"/>
              </a:ext>
            </a:extLst>
          </p:cNvPr>
          <p:cNvSpPr txBox="1"/>
          <p:nvPr/>
        </p:nvSpPr>
        <p:spPr>
          <a:xfrm>
            <a:off x="5204261" y="1037064"/>
            <a:ext cx="2757486" cy="307777"/>
          </a:xfrm>
          <a:prstGeom prst="rect">
            <a:avLst/>
          </a:prstGeom>
          <a:noFill/>
        </p:spPr>
        <p:txBody>
          <a:bodyPr wrap="none" rtlCol="0">
            <a:spAutoFit/>
          </a:bodyPr>
          <a:lstStyle/>
          <a:p>
            <a:r>
              <a:rPr lang="en-US" b="1" i="1" dirty="0">
                <a:solidFill>
                  <a:schemeClr val="accent4"/>
                </a:solidFill>
              </a:rPr>
              <a:t>Read pairs too close together:</a:t>
            </a:r>
          </a:p>
        </p:txBody>
      </p:sp>
      <p:sp>
        <p:nvSpPr>
          <p:cNvPr id="10" name="TextBox 9">
            <a:extLst>
              <a:ext uri="{FF2B5EF4-FFF2-40B4-BE49-F238E27FC236}">
                <a16:creationId xmlns:a16="http://schemas.microsoft.com/office/drawing/2014/main" id="{26E78A51-7DD2-CC41-B972-1B088D493041}"/>
              </a:ext>
            </a:extLst>
          </p:cNvPr>
          <p:cNvSpPr txBox="1"/>
          <p:nvPr/>
        </p:nvSpPr>
        <p:spPr>
          <a:xfrm>
            <a:off x="270570" y="2972278"/>
            <a:ext cx="3881191" cy="307777"/>
          </a:xfrm>
          <a:prstGeom prst="rect">
            <a:avLst/>
          </a:prstGeom>
          <a:noFill/>
        </p:spPr>
        <p:txBody>
          <a:bodyPr wrap="none" rtlCol="0">
            <a:spAutoFit/>
          </a:bodyPr>
          <a:lstStyle/>
          <a:p>
            <a:r>
              <a:rPr lang="en-US" b="1" i="1" dirty="0">
                <a:solidFill>
                  <a:schemeClr val="accent4"/>
                </a:solidFill>
              </a:rPr>
              <a:t>Read pairs align next in the same direction:</a:t>
            </a:r>
          </a:p>
        </p:txBody>
      </p:sp>
      <p:sp>
        <p:nvSpPr>
          <p:cNvPr id="11" name="TextBox 10">
            <a:extLst>
              <a:ext uri="{FF2B5EF4-FFF2-40B4-BE49-F238E27FC236}">
                <a16:creationId xmlns:a16="http://schemas.microsoft.com/office/drawing/2014/main" id="{79FC6A17-5772-F442-BFBB-AB9270A26698}"/>
              </a:ext>
            </a:extLst>
          </p:cNvPr>
          <p:cNvSpPr txBox="1"/>
          <p:nvPr/>
        </p:nvSpPr>
        <p:spPr>
          <a:xfrm>
            <a:off x="4630530" y="2959786"/>
            <a:ext cx="3882794" cy="307777"/>
          </a:xfrm>
          <a:prstGeom prst="rect">
            <a:avLst/>
          </a:prstGeom>
          <a:noFill/>
        </p:spPr>
        <p:txBody>
          <a:bodyPr wrap="none" rtlCol="0">
            <a:spAutoFit/>
          </a:bodyPr>
          <a:lstStyle/>
          <a:p>
            <a:r>
              <a:rPr lang="en-US" b="1" i="1" dirty="0">
                <a:solidFill>
                  <a:schemeClr val="accent4"/>
                </a:solidFill>
              </a:rPr>
              <a:t>Read pairs align to different chromosomes:</a:t>
            </a:r>
          </a:p>
        </p:txBody>
      </p:sp>
      <p:pic>
        <p:nvPicPr>
          <p:cNvPr id="12" name="Google Shape;141;p29" descr="arrows.png">
            <a:extLst>
              <a:ext uri="{FF2B5EF4-FFF2-40B4-BE49-F238E27FC236}">
                <a16:creationId xmlns:a16="http://schemas.microsoft.com/office/drawing/2014/main" id="{F7881070-1768-B34F-9CB3-16DD03548485}"/>
              </a:ext>
            </a:extLst>
          </p:cNvPr>
          <p:cNvPicPr preferRelativeResize="0"/>
          <p:nvPr/>
        </p:nvPicPr>
        <p:blipFill rotWithShape="1">
          <a:blip r:embed="rId3">
            <a:alphaModFix/>
          </a:blip>
          <a:srcRect t="62585"/>
          <a:stretch/>
        </p:blipFill>
        <p:spPr>
          <a:xfrm>
            <a:off x="270570" y="3126166"/>
            <a:ext cx="8511021" cy="1707612"/>
          </a:xfrm>
          <a:prstGeom prst="rect">
            <a:avLst/>
          </a:prstGeom>
          <a:noFill/>
          <a:ln>
            <a:noFill/>
          </a:ln>
        </p:spPr>
      </p:pic>
      <p:sp>
        <p:nvSpPr>
          <p:cNvPr id="13" name="TextBox 12">
            <a:extLst>
              <a:ext uri="{FF2B5EF4-FFF2-40B4-BE49-F238E27FC236}">
                <a16:creationId xmlns:a16="http://schemas.microsoft.com/office/drawing/2014/main" id="{1C9E0252-CEFD-814A-B108-FB9BB637E728}"/>
              </a:ext>
            </a:extLst>
          </p:cNvPr>
          <p:cNvSpPr txBox="1"/>
          <p:nvPr/>
        </p:nvSpPr>
        <p:spPr>
          <a:xfrm>
            <a:off x="281647" y="4766095"/>
            <a:ext cx="3791423" cy="307777"/>
          </a:xfrm>
          <a:prstGeom prst="rect">
            <a:avLst/>
          </a:prstGeom>
          <a:noFill/>
        </p:spPr>
        <p:txBody>
          <a:bodyPr wrap="none" rtlCol="0">
            <a:spAutoFit/>
          </a:bodyPr>
          <a:lstStyle/>
          <a:p>
            <a:r>
              <a:rPr lang="en-US" b="1" i="1" dirty="0">
                <a:solidFill>
                  <a:schemeClr val="accent4"/>
                </a:solidFill>
              </a:rPr>
              <a:t>Reads align only partially to the reference:</a:t>
            </a:r>
          </a:p>
        </p:txBody>
      </p:sp>
      <p:sp>
        <p:nvSpPr>
          <p:cNvPr id="14" name="TextBox 13">
            <a:extLst>
              <a:ext uri="{FF2B5EF4-FFF2-40B4-BE49-F238E27FC236}">
                <a16:creationId xmlns:a16="http://schemas.microsoft.com/office/drawing/2014/main" id="{B77A5FA0-4BF5-814A-8C1C-A1182939B77E}"/>
              </a:ext>
            </a:extLst>
          </p:cNvPr>
          <p:cNvSpPr txBox="1"/>
          <p:nvPr/>
        </p:nvSpPr>
        <p:spPr>
          <a:xfrm>
            <a:off x="4949517" y="4766095"/>
            <a:ext cx="2799164" cy="307777"/>
          </a:xfrm>
          <a:prstGeom prst="rect">
            <a:avLst/>
          </a:prstGeom>
          <a:noFill/>
        </p:spPr>
        <p:txBody>
          <a:bodyPr wrap="none" rtlCol="0">
            <a:spAutoFit/>
          </a:bodyPr>
          <a:lstStyle/>
          <a:p>
            <a:r>
              <a:rPr lang="en-US" b="1" i="1" dirty="0">
                <a:solidFill>
                  <a:schemeClr val="accent4"/>
                </a:solidFill>
              </a:rPr>
              <a:t>Too many/few read pairs align:</a:t>
            </a:r>
          </a:p>
        </p:txBody>
      </p:sp>
      <p:cxnSp>
        <p:nvCxnSpPr>
          <p:cNvPr id="4" name="Straight Connector 3">
            <a:extLst>
              <a:ext uri="{FF2B5EF4-FFF2-40B4-BE49-F238E27FC236}">
                <a16:creationId xmlns:a16="http://schemas.microsoft.com/office/drawing/2014/main" id="{60DA9F5F-92D2-CA41-9872-435827D7DCC6}"/>
              </a:ext>
            </a:extLst>
          </p:cNvPr>
          <p:cNvCxnSpPr/>
          <p:nvPr/>
        </p:nvCxnSpPr>
        <p:spPr>
          <a:xfrm>
            <a:off x="400740" y="5523722"/>
            <a:ext cx="355323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DA5265-21E2-C444-B3F8-470B16A4D1FD}"/>
              </a:ext>
            </a:extLst>
          </p:cNvPr>
          <p:cNvCxnSpPr>
            <a:cxnSpLocks/>
          </p:cNvCxnSpPr>
          <p:nvPr/>
        </p:nvCxnSpPr>
        <p:spPr>
          <a:xfrm>
            <a:off x="2177357" y="5403979"/>
            <a:ext cx="0" cy="239486"/>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68AC22-675A-7B48-9903-8E5DA4D722AD}"/>
              </a:ext>
            </a:extLst>
          </p:cNvPr>
          <p:cNvCxnSpPr>
            <a:cxnSpLocks/>
          </p:cNvCxnSpPr>
          <p:nvPr/>
        </p:nvCxnSpPr>
        <p:spPr>
          <a:xfrm flipH="1">
            <a:off x="1732812" y="5719664"/>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72DA5DE-0CDA-DA4A-94EB-5478AD986A6A}"/>
              </a:ext>
            </a:extLst>
          </p:cNvPr>
          <p:cNvCxnSpPr>
            <a:cxnSpLocks/>
          </p:cNvCxnSpPr>
          <p:nvPr/>
        </p:nvCxnSpPr>
        <p:spPr>
          <a:xfrm flipH="1">
            <a:off x="1866122" y="5900056"/>
            <a:ext cx="31123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119BAF-5B18-6249-85B4-A0E27D8E2C73}"/>
              </a:ext>
            </a:extLst>
          </p:cNvPr>
          <p:cNvCxnSpPr>
            <a:cxnSpLocks/>
          </p:cNvCxnSpPr>
          <p:nvPr/>
        </p:nvCxnSpPr>
        <p:spPr>
          <a:xfrm flipH="1">
            <a:off x="1955084" y="6080448"/>
            <a:ext cx="208598"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B739D6-2ADF-DD42-A636-75DD67F3D957}"/>
              </a:ext>
            </a:extLst>
          </p:cNvPr>
          <p:cNvCxnSpPr>
            <a:cxnSpLocks/>
          </p:cNvCxnSpPr>
          <p:nvPr/>
        </p:nvCxnSpPr>
        <p:spPr>
          <a:xfrm>
            <a:off x="2177357" y="5806748"/>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F91714-C10E-BC4A-8F12-88DB4DED9C9D}"/>
              </a:ext>
            </a:extLst>
          </p:cNvPr>
          <p:cNvCxnSpPr>
            <a:cxnSpLocks/>
          </p:cNvCxnSpPr>
          <p:nvPr/>
        </p:nvCxnSpPr>
        <p:spPr>
          <a:xfrm>
            <a:off x="2163682" y="5996471"/>
            <a:ext cx="235947"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335B0B-A8CC-D04B-A28B-6D0C075EE98A}"/>
              </a:ext>
            </a:extLst>
          </p:cNvPr>
          <p:cNvCxnSpPr>
            <a:cxnSpLocks/>
          </p:cNvCxnSpPr>
          <p:nvPr/>
        </p:nvCxnSpPr>
        <p:spPr>
          <a:xfrm>
            <a:off x="2162447" y="6214185"/>
            <a:ext cx="235947"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9025C5-F406-7644-89F9-23B1E9B712FC}"/>
              </a:ext>
            </a:extLst>
          </p:cNvPr>
          <p:cNvSpPr txBox="1"/>
          <p:nvPr/>
        </p:nvSpPr>
        <p:spPr>
          <a:xfrm>
            <a:off x="2162447" y="5226271"/>
            <a:ext cx="870751" cy="307777"/>
          </a:xfrm>
          <a:prstGeom prst="rect">
            <a:avLst/>
          </a:prstGeom>
          <a:noFill/>
        </p:spPr>
        <p:txBody>
          <a:bodyPr wrap="none" rtlCol="0">
            <a:spAutoFit/>
          </a:bodyPr>
          <a:lstStyle/>
          <a:p>
            <a:r>
              <a:rPr lang="en-US" dirty="0"/>
              <a:t>Insertion</a:t>
            </a:r>
          </a:p>
        </p:txBody>
      </p:sp>
      <p:cxnSp>
        <p:nvCxnSpPr>
          <p:cNvPr id="31" name="Straight Connector 30">
            <a:extLst>
              <a:ext uri="{FF2B5EF4-FFF2-40B4-BE49-F238E27FC236}">
                <a16:creationId xmlns:a16="http://schemas.microsoft.com/office/drawing/2014/main" id="{76BC254A-AA87-D146-8158-FA2DDF407E37}"/>
              </a:ext>
            </a:extLst>
          </p:cNvPr>
          <p:cNvCxnSpPr/>
          <p:nvPr/>
        </p:nvCxnSpPr>
        <p:spPr>
          <a:xfrm>
            <a:off x="4886240" y="6244292"/>
            <a:ext cx="355323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8A40CE8-24F4-E340-9DDB-4EA5EFA85DF9}"/>
              </a:ext>
            </a:extLst>
          </p:cNvPr>
          <p:cNvCxnSpPr>
            <a:cxnSpLocks/>
          </p:cNvCxnSpPr>
          <p:nvPr/>
        </p:nvCxnSpPr>
        <p:spPr>
          <a:xfrm flipH="1">
            <a:off x="7934260" y="6126103"/>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3818028-3D5A-EE47-88EA-E69CAD319482}"/>
              </a:ext>
            </a:extLst>
          </p:cNvPr>
          <p:cNvCxnSpPr>
            <a:cxnSpLocks/>
          </p:cNvCxnSpPr>
          <p:nvPr/>
        </p:nvCxnSpPr>
        <p:spPr>
          <a:xfrm>
            <a:off x="7310890" y="6126103"/>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891C466-115A-804D-9216-6F0629BF81DE}"/>
              </a:ext>
            </a:extLst>
          </p:cNvPr>
          <p:cNvCxnSpPr>
            <a:cxnSpLocks/>
          </p:cNvCxnSpPr>
          <p:nvPr/>
        </p:nvCxnSpPr>
        <p:spPr>
          <a:xfrm flipH="1">
            <a:off x="6295978" y="56636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E537A3E-FF4B-AD4C-B427-D7D7A420ECBE}"/>
              </a:ext>
            </a:extLst>
          </p:cNvPr>
          <p:cNvCxnSpPr>
            <a:cxnSpLocks/>
          </p:cNvCxnSpPr>
          <p:nvPr/>
        </p:nvCxnSpPr>
        <p:spPr>
          <a:xfrm>
            <a:off x="5672608" y="56636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BFE69B3-4AB9-CF40-9E5A-D9D08CD7CDDA}"/>
              </a:ext>
            </a:extLst>
          </p:cNvPr>
          <p:cNvCxnSpPr>
            <a:cxnSpLocks/>
          </p:cNvCxnSpPr>
          <p:nvPr/>
        </p:nvCxnSpPr>
        <p:spPr>
          <a:xfrm flipH="1">
            <a:off x="6448378" y="58160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581655F-6004-D048-94C1-F883BAA0DD26}"/>
              </a:ext>
            </a:extLst>
          </p:cNvPr>
          <p:cNvCxnSpPr>
            <a:cxnSpLocks/>
          </p:cNvCxnSpPr>
          <p:nvPr/>
        </p:nvCxnSpPr>
        <p:spPr>
          <a:xfrm>
            <a:off x="5825008" y="58160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60BFA41-F0D8-2B4C-9BF8-32B034F8C3E0}"/>
              </a:ext>
            </a:extLst>
          </p:cNvPr>
          <p:cNvCxnSpPr>
            <a:cxnSpLocks/>
          </p:cNvCxnSpPr>
          <p:nvPr/>
        </p:nvCxnSpPr>
        <p:spPr>
          <a:xfrm flipH="1">
            <a:off x="6600778" y="59684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E4F8A5F-CD67-624F-9E97-BB8F9C698C7C}"/>
              </a:ext>
            </a:extLst>
          </p:cNvPr>
          <p:cNvCxnSpPr>
            <a:cxnSpLocks/>
          </p:cNvCxnSpPr>
          <p:nvPr/>
        </p:nvCxnSpPr>
        <p:spPr>
          <a:xfrm>
            <a:off x="5977408" y="59684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4F11F38-293A-494B-97A6-5A8AD19F9217}"/>
              </a:ext>
            </a:extLst>
          </p:cNvPr>
          <p:cNvCxnSpPr>
            <a:cxnSpLocks/>
          </p:cNvCxnSpPr>
          <p:nvPr/>
        </p:nvCxnSpPr>
        <p:spPr>
          <a:xfrm flipH="1">
            <a:off x="6753178" y="61208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9EC3B0E-E4F8-9D41-9537-EC6A7EA974C0}"/>
              </a:ext>
            </a:extLst>
          </p:cNvPr>
          <p:cNvCxnSpPr>
            <a:cxnSpLocks/>
          </p:cNvCxnSpPr>
          <p:nvPr/>
        </p:nvCxnSpPr>
        <p:spPr>
          <a:xfrm>
            <a:off x="6129808" y="61208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049D940-A510-424F-B0BB-F3A9CD88AE8C}"/>
              </a:ext>
            </a:extLst>
          </p:cNvPr>
          <p:cNvCxnSpPr>
            <a:cxnSpLocks/>
          </p:cNvCxnSpPr>
          <p:nvPr/>
        </p:nvCxnSpPr>
        <p:spPr>
          <a:xfrm flipH="1">
            <a:off x="7778388" y="5959147"/>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BF3E5D8-637B-384F-91E1-43FFF93A8882}"/>
              </a:ext>
            </a:extLst>
          </p:cNvPr>
          <p:cNvCxnSpPr>
            <a:cxnSpLocks/>
          </p:cNvCxnSpPr>
          <p:nvPr/>
        </p:nvCxnSpPr>
        <p:spPr>
          <a:xfrm>
            <a:off x="7155018" y="5959147"/>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B48D3C6-83B6-6441-82F8-93AB2C1075E6}"/>
              </a:ext>
            </a:extLst>
          </p:cNvPr>
          <p:cNvCxnSpPr>
            <a:cxnSpLocks/>
          </p:cNvCxnSpPr>
          <p:nvPr/>
        </p:nvCxnSpPr>
        <p:spPr>
          <a:xfrm flipH="1">
            <a:off x="5577050" y="61208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24EC1E-4CA7-6141-B9FE-F81A55FDA23F}"/>
              </a:ext>
            </a:extLst>
          </p:cNvPr>
          <p:cNvCxnSpPr>
            <a:cxnSpLocks/>
          </p:cNvCxnSpPr>
          <p:nvPr/>
        </p:nvCxnSpPr>
        <p:spPr>
          <a:xfrm>
            <a:off x="4953680" y="6120880"/>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F15F95-9FDD-604F-9B08-8CD7D480F426}"/>
              </a:ext>
            </a:extLst>
          </p:cNvPr>
          <p:cNvCxnSpPr>
            <a:cxnSpLocks/>
          </p:cNvCxnSpPr>
          <p:nvPr/>
        </p:nvCxnSpPr>
        <p:spPr>
          <a:xfrm flipH="1">
            <a:off x="5416502" y="5963255"/>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7725C9-9FF6-E747-A2D4-284BA5E38CA8}"/>
              </a:ext>
            </a:extLst>
          </p:cNvPr>
          <p:cNvCxnSpPr>
            <a:cxnSpLocks/>
          </p:cNvCxnSpPr>
          <p:nvPr/>
        </p:nvCxnSpPr>
        <p:spPr>
          <a:xfrm>
            <a:off x="4793132" y="5963255"/>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B6B725C-F4B9-BE44-A7C5-280A24CBD7DE}"/>
              </a:ext>
            </a:extLst>
          </p:cNvPr>
          <p:cNvCxnSpPr>
            <a:cxnSpLocks/>
          </p:cNvCxnSpPr>
          <p:nvPr/>
        </p:nvCxnSpPr>
        <p:spPr>
          <a:xfrm flipH="1">
            <a:off x="6474803" y="5495235"/>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C06CD6-3CC6-4742-A456-ADF22DF1E4C4}"/>
              </a:ext>
            </a:extLst>
          </p:cNvPr>
          <p:cNvCxnSpPr>
            <a:cxnSpLocks/>
          </p:cNvCxnSpPr>
          <p:nvPr/>
        </p:nvCxnSpPr>
        <p:spPr>
          <a:xfrm>
            <a:off x="5851433" y="5495235"/>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C3233BC-3B89-0546-ABD6-EF21C94CAC9E}"/>
              </a:ext>
            </a:extLst>
          </p:cNvPr>
          <p:cNvCxnSpPr>
            <a:cxnSpLocks/>
          </p:cNvCxnSpPr>
          <p:nvPr/>
        </p:nvCxnSpPr>
        <p:spPr>
          <a:xfrm flipH="1">
            <a:off x="6614878" y="5359514"/>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2E3DEC4-2FAA-B84F-8474-2C9635DF14E0}"/>
              </a:ext>
            </a:extLst>
          </p:cNvPr>
          <p:cNvCxnSpPr>
            <a:cxnSpLocks/>
          </p:cNvCxnSpPr>
          <p:nvPr/>
        </p:nvCxnSpPr>
        <p:spPr>
          <a:xfrm>
            <a:off x="5991508" y="5359514"/>
            <a:ext cx="444545" cy="0"/>
          </a:xfrm>
          <a:prstGeom prst="straightConnector1">
            <a:avLst/>
          </a:prstGeom>
          <a:ln w="38100">
            <a:solidFill>
              <a:srgbClr val="0040F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913871-8E98-3746-98E9-D5EE79569641}"/>
              </a:ext>
            </a:extLst>
          </p:cNvPr>
          <p:cNvSpPr txBox="1"/>
          <p:nvPr/>
        </p:nvSpPr>
        <p:spPr>
          <a:xfrm>
            <a:off x="5805060" y="4951966"/>
            <a:ext cx="1071127" cy="307777"/>
          </a:xfrm>
          <a:prstGeom prst="rect">
            <a:avLst/>
          </a:prstGeom>
          <a:noFill/>
        </p:spPr>
        <p:txBody>
          <a:bodyPr wrap="none" rtlCol="0">
            <a:spAutoFit/>
          </a:bodyPr>
          <a:lstStyle/>
          <a:p>
            <a:r>
              <a:rPr lang="en-US" dirty="0"/>
              <a:t>Duplication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221687"/>
            <a:ext cx="8621486" cy="844178"/>
          </a:xfrm>
        </p:spPr>
        <p:txBody>
          <a:bodyPr>
            <a:noAutofit/>
          </a:bodyPr>
          <a:lstStyle/>
          <a:p>
            <a:pPr indent="0" algn="ctr">
              <a:buNone/>
            </a:pPr>
            <a:r>
              <a:rPr lang="en-US" dirty="0"/>
              <a:t>Pair Orientation / Distance – </a:t>
            </a:r>
            <a:r>
              <a:rPr lang="en-GB" dirty="0"/>
              <a:t>More on non-reference </a:t>
            </a:r>
            <a:r>
              <a:rPr lang="en-GB" dirty="0" err="1"/>
              <a:t>retrotransposition</a:t>
            </a:r>
            <a:r>
              <a:rPr lang="en-GB" dirty="0"/>
              <a:t> events</a:t>
            </a:r>
            <a:endParaRPr lang="en-US" sz="1800" i="1" dirty="0"/>
          </a:p>
        </p:txBody>
      </p:sp>
      <p:pic>
        <p:nvPicPr>
          <p:cNvPr id="11" name="Picture 10" descr="Figure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5" y="2673694"/>
            <a:ext cx="4943710" cy="3057964"/>
          </a:xfrm>
          <a:prstGeom prst="rect">
            <a:avLst/>
          </a:prstGeom>
        </p:spPr>
      </p:pic>
      <p:sp>
        <p:nvSpPr>
          <p:cNvPr id="12" name="Content Placeholder 2"/>
          <p:cNvSpPr>
            <a:spLocks noGrp="1"/>
          </p:cNvSpPr>
          <p:nvPr>
            <p:ph idx="1"/>
          </p:nvPr>
        </p:nvSpPr>
        <p:spPr>
          <a:xfrm>
            <a:off x="4827277" y="2300958"/>
            <a:ext cx="4072812" cy="3393126"/>
          </a:xfrm>
          <a:noFill/>
        </p:spPr>
        <p:txBody>
          <a:bodyPr>
            <a:normAutofit/>
          </a:bodyPr>
          <a:lstStyle/>
          <a:p>
            <a:pPr marL="0" indent="0">
              <a:buNone/>
            </a:pPr>
            <a:endParaRPr lang="en-US" sz="900" dirty="0"/>
          </a:p>
          <a:p>
            <a:r>
              <a:rPr lang="en-US" sz="2000" dirty="0"/>
              <a:t>Retrotransposons leave a unique read pair signature during alignment</a:t>
            </a:r>
          </a:p>
          <a:p>
            <a:r>
              <a:rPr lang="en-US" sz="2000" dirty="0"/>
              <a:t>Some read pairs align to the reference and the insertion (green/red)</a:t>
            </a:r>
          </a:p>
        </p:txBody>
      </p:sp>
      <p:sp>
        <p:nvSpPr>
          <p:cNvPr id="3" name="TextBox 2"/>
          <p:cNvSpPr txBox="1"/>
          <p:nvPr/>
        </p:nvSpPr>
        <p:spPr>
          <a:xfrm>
            <a:off x="360484" y="5980813"/>
            <a:ext cx="8686800" cy="415498"/>
          </a:xfrm>
          <a:prstGeom prst="rect">
            <a:avLst/>
          </a:prstGeom>
          <a:noFill/>
        </p:spPr>
        <p:txBody>
          <a:bodyPr wrap="square" rtlCol="0">
            <a:spAutoFit/>
          </a:bodyPr>
          <a:lstStyle/>
          <a:p>
            <a:r>
              <a:rPr lang="nb-NO" sz="1050" dirty="0" err="1"/>
              <a:t>Gardner</a:t>
            </a:r>
            <a:r>
              <a:rPr lang="nb-NO" sz="1050" dirty="0"/>
              <a:t>, E. J., et al. </a:t>
            </a:r>
            <a:r>
              <a:rPr lang="en-US" sz="1050" i="1" dirty="0"/>
              <a:t>The Mobile Element Locator Tool (MELT): Population-scale mobile element discovery and biology.</a:t>
            </a:r>
            <a:r>
              <a:rPr lang="en-US" sz="1050" dirty="0"/>
              <a:t> (2017). G</a:t>
            </a:r>
            <a:r>
              <a:rPr lang="en-US" sz="1050" i="1" dirty="0"/>
              <a:t>enome Research</a:t>
            </a:r>
            <a:r>
              <a:rPr lang="en-US" sz="1050" dirty="0"/>
              <a:t>. PMID: 28855259</a:t>
            </a:r>
          </a:p>
        </p:txBody>
      </p:sp>
      <p:grpSp>
        <p:nvGrpSpPr>
          <p:cNvPr id="7" name="Group 6">
            <a:extLst>
              <a:ext uri="{FF2B5EF4-FFF2-40B4-BE49-F238E27FC236}">
                <a16:creationId xmlns:a16="http://schemas.microsoft.com/office/drawing/2014/main" id="{12A2090F-54E0-CC42-A5F3-C6747D099905}"/>
              </a:ext>
            </a:extLst>
          </p:cNvPr>
          <p:cNvGrpSpPr/>
          <p:nvPr/>
        </p:nvGrpSpPr>
        <p:grpSpPr>
          <a:xfrm>
            <a:off x="200152" y="1065865"/>
            <a:ext cx="4795673" cy="1646866"/>
            <a:chOff x="1208234" y="1441210"/>
            <a:chExt cx="7159451" cy="2458603"/>
          </a:xfrm>
        </p:grpSpPr>
        <p:pic>
          <p:nvPicPr>
            <p:cNvPr id="8" name="Picture 7">
              <a:extLst>
                <a:ext uri="{FF2B5EF4-FFF2-40B4-BE49-F238E27FC236}">
                  <a16:creationId xmlns:a16="http://schemas.microsoft.com/office/drawing/2014/main" id="{22CA7270-1AED-9140-A81B-2C75182AB0F6}"/>
                </a:ext>
              </a:extLst>
            </p:cNvPr>
            <p:cNvPicPr>
              <a:picLocks noChangeAspect="1"/>
            </p:cNvPicPr>
            <p:nvPr/>
          </p:nvPicPr>
          <p:blipFill rotWithShape="1">
            <a:blip r:embed="rId4"/>
            <a:srcRect l="19707" t="54056" r="7470" b="6969"/>
            <a:stretch/>
          </p:blipFill>
          <p:spPr>
            <a:xfrm>
              <a:off x="2254730" y="1441210"/>
              <a:ext cx="4593830" cy="2458603"/>
            </a:xfrm>
            <a:prstGeom prst="rect">
              <a:avLst/>
            </a:prstGeom>
          </p:spPr>
        </p:pic>
        <p:sp>
          <p:nvSpPr>
            <p:cNvPr id="9" name="Rectangle 8">
              <a:extLst>
                <a:ext uri="{FF2B5EF4-FFF2-40B4-BE49-F238E27FC236}">
                  <a16:creationId xmlns:a16="http://schemas.microsoft.com/office/drawing/2014/main" id="{6EEE03F5-9C5C-364C-9E46-38C0AD461087}"/>
                </a:ext>
              </a:extLst>
            </p:cNvPr>
            <p:cNvSpPr/>
            <p:nvPr/>
          </p:nvSpPr>
          <p:spPr>
            <a:xfrm>
              <a:off x="2134718" y="1746572"/>
              <a:ext cx="1177092" cy="17725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70C365-510E-7449-AD7E-75550E53949A}"/>
                </a:ext>
              </a:extLst>
            </p:cNvPr>
            <p:cNvSpPr/>
            <p:nvPr/>
          </p:nvSpPr>
          <p:spPr>
            <a:xfrm>
              <a:off x="2241075" y="3086916"/>
              <a:ext cx="738477" cy="35411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650711-23CE-0A42-83A7-23AA5AD5CAC8}"/>
                </a:ext>
              </a:extLst>
            </p:cNvPr>
            <p:cNvSpPr txBox="1"/>
            <p:nvPr/>
          </p:nvSpPr>
          <p:spPr>
            <a:xfrm>
              <a:off x="1208234" y="3112424"/>
              <a:ext cx="1515029" cy="328611"/>
            </a:xfrm>
            <a:prstGeom prst="rect">
              <a:avLst/>
            </a:prstGeom>
            <a:noFill/>
            <a:ln>
              <a:noFill/>
            </a:ln>
            <a:effectLst/>
          </p:spPr>
          <p:txBody>
            <a:bodyPr wrap="none" rtlCol="0">
              <a:spAutoFit/>
            </a:bodyPr>
            <a:lstStyle/>
            <a:p>
              <a:r>
                <a:rPr lang="en-US" dirty="0"/>
                <a:t>Mobile Element</a:t>
              </a:r>
            </a:p>
          </p:txBody>
        </p:sp>
        <p:sp>
          <p:nvSpPr>
            <p:cNvPr id="14" name="Rectangle 13">
              <a:extLst>
                <a:ext uri="{FF2B5EF4-FFF2-40B4-BE49-F238E27FC236}">
                  <a16:creationId xmlns:a16="http://schemas.microsoft.com/office/drawing/2014/main" id="{BFD212DB-0E90-6F47-BB75-B32779162681}"/>
                </a:ext>
              </a:extLst>
            </p:cNvPr>
            <p:cNvSpPr/>
            <p:nvPr/>
          </p:nvSpPr>
          <p:spPr>
            <a:xfrm>
              <a:off x="5679558" y="2182283"/>
              <a:ext cx="1219199" cy="381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0002B2D-0A12-014A-B802-38123D715213}"/>
                </a:ext>
              </a:extLst>
            </p:cNvPr>
            <p:cNvSpPr txBox="1"/>
            <p:nvPr/>
          </p:nvSpPr>
          <p:spPr>
            <a:xfrm>
              <a:off x="5802447" y="2171842"/>
              <a:ext cx="2565238" cy="646331"/>
            </a:xfrm>
            <a:prstGeom prst="rect">
              <a:avLst/>
            </a:prstGeom>
            <a:noFill/>
            <a:ln>
              <a:noFill/>
            </a:ln>
            <a:effectLst/>
          </p:spPr>
          <p:txBody>
            <a:bodyPr wrap="none" rtlCol="0">
              <a:spAutoFit/>
            </a:bodyPr>
            <a:lstStyle/>
            <a:p>
              <a:pPr algn="ctr"/>
              <a:r>
                <a:rPr lang="en-US" dirty="0"/>
                <a:t>Mobile Element Insertion</a:t>
              </a:r>
            </a:p>
            <a:p>
              <a:pPr algn="ctr"/>
              <a:r>
                <a:rPr lang="en-US" dirty="0"/>
                <a:t>(MEI)</a:t>
              </a:r>
            </a:p>
          </p:txBody>
        </p:sp>
      </p:grpSp>
    </p:spTree>
    <p:extLst>
      <p:ext uri="{BB962C8B-B14F-4D97-AF65-F5344CB8AC3E}">
        <p14:creationId xmlns:p14="http://schemas.microsoft.com/office/powerpoint/2010/main" val="194537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lvl="0" indent="0">
              <a:buNone/>
            </a:pPr>
            <a:r>
              <a:rPr lang="en-US" dirty="0"/>
              <a:t>Pair Orientation / Distance – Fragment Size Distribution</a:t>
            </a:r>
            <a:endParaRPr dirty="0"/>
          </a:p>
        </p:txBody>
      </p:sp>
      <p:sp>
        <p:nvSpPr>
          <p:cNvPr id="165" name="Google Shape;165;p32"/>
          <p:cNvSpPr txBox="1">
            <a:spLocks noGrp="1"/>
          </p:cNvSpPr>
          <p:nvPr>
            <p:ph type="body" idx="1"/>
          </p:nvPr>
        </p:nvSpPr>
        <p:spPr>
          <a:xfrm>
            <a:off x="457200" y="1298650"/>
            <a:ext cx="4706700" cy="50403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GB" sz="1600"/>
              <a:t>Several types of structural variations (SVs)</a:t>
            </a:r>
            <a:endParaRPr sz="1600"/>
          </a:p>
          <a:p>
            <a:pPr marL="457200" lvl="0" indent="-330200" algn="l" rtl="0">
              <a:spcBef>
                <a:spcPts val="400"/>
              </a:spcBef>
              <a:spcAft>
                <a:spcPts val="0"/>
              </a:spcAft>
              <a:buSzPts val="1600"/>
              <a:buChar char="➢"/>
            </a:pPr>
            <a:r>
              <a:rPr lang="en-GB" sz="1600"/>
              <a:t>Large Insertions/deletions</a:t>
            </a:r>
            <a:endParaRPr sz="1600"/>
          </a:p>
          <a:p>
            <a:pPr marL="457200" lvl="0" indent="-330200" algn="l" rtl="0">
              <a:spcBef>
                <a:spcPts val="0"/>
              </a:spcBef>
              <a:spcAft>
                <a:spcPts val="0"/>
              </a:spcAft>
              <a:buSzPts val="1600"/>
              <a:buChar char="➢"/>
            </a:pPr>
            <a:r>
              <a:rPr lang="en-GB" sz="1600"/>
              <a:t>Inversions</a:t>
            </a:r>
            <a:endParaRPr sz="1600"/>
          </a:p>
          <a:p>
            <a:pPr marL="457200" lvl="0" indent="-330200" algn="l" rtl="0">
              <a:spcBef>
                <a:spcPts val="0"/>
              </a:spcBef>
              <a:spcAft>
                <a:spcPts val="0"/>
              </a:spcAft>
              <a:buSzPts val="1600"/>
              <a:buChar char="➢"/>
            </a:pPr>
            <a:r>
              <a:rPr lang="en-GB" sz="1600"/>
              <a:t>Translocations</a:t>
            </a:r>
            <a:endParaRPr sz="1600"/>
          </a:p>
          <a:p>
            <a:pPr marL="0" lvl="0" indent="0" algn="l" rtl="0">
              <a:spcBef>
                <a:spcPts val="400"/>
              </a:spcBef>
              <a:spcAft>
                <a:spcPts val="0"/>
              </a:spcAft>
              <a:buClr>
                <a:schemeClr val="dk1"/>
              </a:buClr>
              <a:buSzPts val="1100"/>
              <a:buFont typeface="Arial"/>
              <a:buNone/>
            </a:pPr>
            <a:endParaRPr sz="1600"/>
          </a:p>
          <a:p>
            <a:pPr marL="0" lvl="0" indent="0" algn="l" rtl="0">
              <a:spcBef>
                <a:spcPts val="400"/>
              </a:spcBef>
              <a:spcAft>
                <a:spcPts val="0"/>
              </a:spcAft>
              <a:buClr>
                <a:schemeClr val="dk1"/>
              </a:buClr>
              <a:buSzPts val="1100"/>
              <a:buFont typeface="Arial"/>
              <a:buNone/>
            </a:pPr>
            <a:r>
              <a:rPr lang="en-GB" sz="1600"/>
              <a:t>Read pair information used to detect these events</a:t>
            </a:r>
            <a:endParaRPr sz="1600"/>
          </a:p>
          <a:p>
            <a:pPr marL="457200" lvl="0" indent="-330200" algn="l" rtl="0">
              <a:spcBef>
                <a:spcPts val="400"/>
              </a:spcBef>
              <a:spcAft>
                <a:spcPts val="0"/>
              </a:spcAft>
              <a:buSzPts val="1600"/>
              <a:buChar char="➢"/>
            </a:pPr>
            <a:r>
              <a:rPr lang="en-GB" sz="1600"/>
              <a:t>Paired end sequencing of either end of DNA fragment</a:t>
            </a:r>
            <a:endParaRPr sz="1600"/>
          </a:p>
          <a:p>
            <a:pPr marL="457200" lvl="0" indent="-330200" algn="l" rtl="0">
              <a:spcBef>
                <a:spcPts val="0"/>
              </a:spcBef>
              <a:spcAft>
                <a:spcPts val="0"/>
              </a:spcAft>
              <a:buSzPts val="1600"/>
              <a:buChar char="➢"/>
            </a:pPr>
            <a:r>
              <a:rPr lang="en-GB" sz="1600"/>
              <a:t>Observe deviations from the expected fragment size</a:t>
            </a:r>
            <a:endParaRPr sz="1600"/>
          </a:p>
          <a:p>
            <a:pPr marL="457200" lvl="0" indent="-330200" algn="l" rtl="0">
              <a:spcBef>
                <a:spcPts val="0"/>
              </a:spcBef>
              <a:spcAft>
                <a:spcPts val="0"/>
              </a:spcAft>
              <a:buSzPts val="1600"/>
              <a:buChar char="➢"/>
            </a:pPr>
            <a:r>
              <a:rPr lang="en-GB" sz="1600"/>
              <a:t>Presence/absence of </a:t>
            </a:r>
            <a:r>
              <a:rPr lang="en-GB"/>
              <a:t>read</a:t>
            </a:r>
            <a:r>
              <a:rPr lang="en-GB" sz="1600"/>
              <a:t> pairs</a:t>
            </a:r>
            <a:endParaRPr sz="1600"/>
          </a:p>
        </p:txBody>
      </p:sp>
      <p:pic>
        <p:nvPicPr>
          <p:cNvPr id="166" name="Google Shape;166;p32" descr="download.png"/>
          <p:cNvPicPr preferRelativeResize="0"/>
          <p:nvPr/>
        </p:nvPicPr>
        <p:blipFill>
          <a:blip r:embed="rId3">
            <a:alphaModFix/>
          </a:blip>
          <a:stretch>
            <a:fillRect/>
          </a:stretch>
        </p:blipFill>
        <p:spPr>
          <a:xfrm>
            <a:off x="5057025" y="2675175"/>
            <a:ext cx="3629775" cy="2419850"/>
          </a:xfrm>
          <a:prstGeom prst="rect">
            <a:avLst/>
          </a:prstGeom>
          <a:noFill/>
          <a:ln>
            <a:noFill/>
          </a:ln>
        </p:spPr>
      </p:pic>
      <p:cxnSp>
        <p:nvCxnSpPr>
          <p:cNvPr id="4" name="Straight Arrow Connector 3">
            <a:extLst>
              <a:ext uri="{FF2B5EF4-FFF2-40B4-BE49-F238E27FC236}">
                <a16:creationId xmlns:a16="http://schemas.microsoft.com/office/drawing/2014/main" id="{3C3FBF2E-2873-1B40-9677-8C879DCDA7F8}"/>
              </a:ext>
            </a:extLst>
          </p:cNvPr>
          <p:cNvCxnSpPr/>
          <p:nvPr/>
        </p:nvCxnSpPr>
        <p:spPr>
          <a:xfrm>
            <a:off x="5803640" y="167018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4E962F-8EE0-7F45-B979-935603D1E592}"/>
              </a:ext>
            </a:extLst>
          </p:cNvPr>
          <p:cNvCxnSpPr>
            <a:cxnSpLocks/>
          </p:cNvCxnSpPr>
          <p:nvPr/>
        </p:nvCxnSpPr>
        <p:spPr>
          <a:xfrm flipH="1">
            <a:off x="7532914" y="167018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688D32-963E-5649-AA45-80E5C6D2C7B0}"/>
              </a:ext>
            </a:extLst>
          </p:cNvPr>
          <p:cNvSpPr txBox="1"/>
          <p:nvPr/>
        </p:nvSpPr>
        <p:spPr>
          <a:xfrm>
            <a:off x="5621333" y="1099955"/>
            <a:ext cx="811441" cy="523220"/>
          </a:xfrm>
          <a:prstGeom prst="rect">
            <a:avLst/>
          </a:prstGeom>
          <a:noFill/>
        </p:spPr>
        <p:txBody>
          <a:bodyPr wrap="none" rtlCol="0">
            <a:spAutoFit/>
          </a:bodyPr>
          <a:lstStyle/>
          <a:p>
            <a:pPr algn="r"/>
            <a:r>
              <a:rPr lang="en-US" dirty="0"/>
              <a:t>Read 1:</a:t>
            </a:r>
          </a:p>
          <a:p>
            <a:pPr algn="r"/>
            <a:r>
              <a:rPr lang="en-US" dirty="0"/>
              <a:t>100bp</a:t>
            </a:r>
          </a:p>
        </p:txBody>
      </p:sp>
      <p:sp>
        <p:nvSpPr>
          <p:cNvPr id="11" name="TextBox 10">
            <a:extLst>
              <a:ext uri="{FF2B5EF4-FFF2-40B4-BE49-F238E27FC236}">
                <a16:creationId xmlns:a16="http://schemas.microsoft.com/office/drawing/2014/main" id="{EA9D8D44-AE5A-8B45-AB4F-73DD9B7D754A}"/>
              </a:ext>
            </a:extLst>
          </p:cNvPr>
          <p:cNvSpPr txBox="1"/>
          <p:nvPr/>
        </p:nvSpPr>
        <p:spPr>
          <a:xfrm>
            <a:off x="7709733" y="1099955"/>
            <a:ext cx="811441" cy="523220"/>
          </a:xfrm>
          <a:prstGeom prst="rect">
            <a:avLst/>
          </a:prstGeom>
          <a:noFill/>
        </p:spPr>
        <p:txBody>
          <a:bodyPr wrap="none" rtlCol="0">
            <a:spAutoFit/>
          </a:bodyPr>
          <a:lstStyle/>
          <a:p>
            <a:r>
              <a:rPr lang="en-US" dirty="0"/>
              <a:t>Read 2:</a:t>
            </a:r>
          </a:p>
          <a:p>
            <a:r>
              <a:rPr lang="en-US" dirty="0"/>
              <a:t>100bp</a:t>
            </a:r>
          </a:p>
        </p:txBody>
      </p:sp>
      <p:cxnSp>
        <p:nvCxnSpPr>
          <p:cNvPr id="7" name="Straight Connector 6">
            <a:extLst>
              <a:ext uri="{FF2B5EF4-FFF2-40B4-BE49-F238E27FC236}">
                <a16:creationId xmlns:a16="http://schemas.microsoft.com/office/drawing/2014/main" id="{9BE20D33-7F41-2D44-9D23-5A67DE14CE7E}"/>
              </a:ext>
            </a:extLst>
          </p:cNvPr>
          <p:cNvCxnSpPr/>
          <p:nvPr/>
        </p:nvCxnSpPr>
        <p:spPr>
          <a:xfrm>
            <a:off x="5803640" y="2080727"/>
            <a:ext cx="250371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D85BFB-BEE5-E442-B22E-ABD929CBCA3A}"/>
              </a:ext>
            </a:extLst>
          </p:cNvPr>
          <p:cNvSpPr txBox="1"/>
          <p:nvPr/>
        </p:nvSpPr>
        <p:spPr>
          <a:xfrm>
            <a:off x="5734461" y="2110739"/>
            <a:ext cx="2642070" cy="307777"/>
          </a:xfrm>
          <a:prstGeom prst="rect">
            <a:avLst/>
          </a:prstGeom>
          <a:noFill/>
        </p:spPr>
        <p:txBody>
          <a:bodyPr wrap="none" rtlCol="0">
            <a:spAutoFit/>
          </a:bodyPr>
          <a:lstStyle/>
          <a:p>
            <a:r>
              <a:rPr lang="en-US" dirty="0"/>
              <a:t>Original DNA Fragment: 450bp</a:t>
            </a:r>
          </a:p>
        </p:txBody>
      </p:sp>
      <p:cxnSp>
        <p:nvCxnSpPr>
          <p:cNvPr id="16" name="Straight Connector 15">
            <a:extLst>
              <a:ext uri="{FF2B5EF4-FFF2-40B4-BE49-F238E27FC236}">
                <a16:creationId xmlns:a16="http://schemas.microsoft.com/office/drawing/2014/main" id="{6FD06796-634C-2847-8251-F47CA7CC565A}"/>
              </a:ext>
            </a:extLst>
          </p:cNvPr>
          <p:cNvCxnSpPr>
            <a:cxnSpLocks/>
          </p:cNvCxnSpPr>
          <p:nvPr/>
        </p:nvCxnSpPr>
        <p:spPr>
          <a:xfrm>
            <a:off x="6602927" y="1670180"/>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A5050BC-B9BD-824B-9BCB-87F792C746F5}"/>
              </a:ext>
            </a:extLst>
          </p:cNvPr>
          <p:cNvSpPr txBox="1"/>
          <p:nvPr/>
        </p:nvSpPr>
        <p:spPr>
          <a:xfrm>
            <a:off x="6589664" y="1290542"/>
            <a:ext cx="931665" cy="698717"/>
          </a:xfrm>
          <a:prstGeom prst="rect">
            <a:avLst/>
          </a:prstGeom>
          <a:noFill/>
        </p:spPr>
        <p:txBody>
          <a:bodyPr wrap="none" rtlCol="0">
            <a:spAutoFit/>
          </a:bodyPr>
          <a:lstStyle/>
          <a:p>
            <a:pPr algn="ctr">
              <a:lnSpc>
                <a:spcPct val="150000"/>
              </a:lnSpc>
            </a:pPr>
            <a:r>
              <a:rPr lang="en-US" dirty="0"/>
              <a:t>Distance:</a:t>
            </a:r>
          </a:p>
          <a:p>
            <a:pPr algn="ctr">
              <a:lnSpc>
                <a:spcPct val="150000"/>
              </a:lnSpc>
            </a:pPr>
            <a:r>
              <a:rPr lang="en-US" dirty="0"/>
              <a:t>250bp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lvl="0" indent="0">
              <a:buNone/>
            </a:pPr>
            <a:r>
              <a:rPr lang="en-US" dirty="0"/>
              <a:t>Pair Orientation / Distance – Fragment Size Distribution</a:t>
            </a:r>
            <a:endParaRPr dirty="0"/>
          </a:p>
        </p:txBody>
      </p:sp>
      <p:sp>
        <p:nvSpPr>
          <p:cNvPr id="173" name="Google Shape;173;p33"/>
          <p:cNvSpPr txBox="1">
            <a:spLocks noGrp="1"/>
          </p:cNvSpPr>
          <p:nvPr>
            <p:ph type="body" idx="1"/>
          </p:nvPr>
        </p:nvSpPr>
        <p:spPr>
          <a:xfrm>
            <a:off x="457200" y="1298650"/>
            <a:ext cx="4706700" cy="50403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GB" sz="1600"/>
              <a:t>Several types of structural variations (SVs)</a:t>
            </a:r>
            <a:endParaRPr sz="1600"/>
          </a:p>
          <a:p>
            <a:pPr marL="457200" lvl="0" indent="-330200" algn="l" rtl="0">
              <a:spcBef>
                <a:spcPts val="400"/>
              </a:spcBef>
              <a:spcAft>
                <a:spcPts val="0"/>
              </a:spcAft>
              <a:buSzPts val="1600"/>
              <a:buChar char="➢"/>
            </a:pPr>
            <a:r>
              <a:rPr lang="en-GB" sz="1600"/>
              <a:t>Large Insertions/deletions</a:t>
            </a:r>
            <a:endParaRPr sz="1600"/>
          </a:p>
          <a:p>
            <a:pPr marL="457200" lvl="0" indent="-330200" algn="l" rtl="0">
              <a:spcBef>
                <a:spcPts val="0"/>
              </a:spcBef>
              <a:spcAft>
                <a:spcPts val="0"/>
              </a:spcAft>
              <a:buSzPts val="1600"/>
              <a:buChar char="➢"/>
            </a:pPr>
            <a:r>
              <a:rPr lang="en-GB" sz="1600"/>
              <a:t>Inversions</a:t>
            </a:r>
            <a:endParaRPr sz="1600"/>
          </a:p>
          <a:p>
            <a:pPr marL="457200" lvl="0" indent="-330200" algn="l" rtl="0">
              <a:spcBef>
                <a:spcPts val="0"/>
              </a:spcBef>
              <a:spcAft>
                <a:spcPts val="0"/>
              </a:spcAft>
              <a:buSzPts val="1600"/>
              <a:buChar char="➢"/>
            </a:pPr>
            <a:r>
              <a:rPr lang="en-GB" sz="1600"/>
              <a:t>Translocations</a:t>
            </a:r>
            <a:endParaRPr sz="1600"/>
          </a:p>
          <a:p>
            <a:pPr marL="0" lvl="0" indent="0" algn="l" rtl="0">
              <a:spcBef>
                <a:spcPts val="400"/>
              </a:spcBef>
              <a:spcAft>
                <a:spcPts val="0"/>
              </a:spcAft>
              <a:buClr>
                <a:schemeClr val="dk1"/>
              </a:buClr>
              <a:buSzPts val="1100"/>
              <a:buFont typeface="Arial"/>
              <a:buNone/>
            </a:pPr>
            <a:endParaRPr sz="1600"/>
          </a:p>
          <a:p>
            <a:pPr marL="0" lvl="0" indent="0" algn="l" rtl="0">
              <a:spcBef>
                <a:spcPts val="400"/>
              </a:spcBef>
              <a:spcAft>
                <a:spcPts val="0"/>
              </a:spcAft>
              <a:buClr>
                <a:schemeClr val="dk1"/>
              </a:buClr>
              <a:buSzPts val="1100"/>
              <a:buFont typeface="Arial"/>
              <a:buNone/>
            </a:pPr>
            <a:r>
              <a:rPr lang="en-GB" sz="1600"/>
              <a:t>Read pair information used to detect these events</a:t>
            </a:r>
            <a:endParaRPr sz="1600"/>
          </a:p>
          <a:p>
            <a:pPr marL="457200" lvl="0" indent="-330200" algn="l" rtl="0">
              <a:spcBef>
                <a:spcPts val="400"/>
              </a:spcBef>
              <a:spcAft>
                <a:spcPts val="0"/>
              </a:spcAft>
              <a:buSzPts val="1600"/>
              <a:buChar char="➢"/>
            </a:pPr>
            <a:r>
              <a:rPr lang="en-GB" sz="1600"/>
              <a:t>Paired end sequencing of either end of DNA fragment</a:t>
            </a:r>
            <a:endParaRPr sz="1600"/>
          </a:p>
          <a:p>
            <a:pPr marL="457200" lvl="0" indent="-330200" algn="l" rtl="0">
              <a:spcBef>
                <a:spcPts val="0"/>
              </a:spcBef>
              <a:spcAft>
                <a:spcPts val="0"/>
              </a:spcAft>
              <a:buSzPts val="1600"/>
              <a:buChar char="➢"/>
            </a:pPr>
            <a:r>
              <a:rPr lang="en-GB" sz="1600"/>
              <a:t>Observe deviations from the expected fragment size</a:t>
            </a:r>
            <a:endParaRPr sz="1600"/>
          </a:p>
          <a:p>
            <a:pPr marL="457200" lvl="0" indent="-330200" algn="l" rtl="0">
              <a:spcBef>
                <a:spcPts val="0"/>
              </a:spcBef>
              <a:spcAft>
                <a:spcPts val="0"/>
              </a:spcAft>
              <a:buSzPts val="1600"/>
              <a:buChar char="➢"/>
            </a:pPr>
            <a:r>
              <a:rPr lang="en-GB" sz="1600"/>
              <a:t>Presence/absence of </a:t>
            </a:r>
            <a:r>
              <a:rPr lang="en-GB"/>
              <a:t>read</a:t>
            </a:r>
            <a:r>
              <a:rPr lang="en-GB" sz="1600"/>
              <a:t> pairs</a:t>
            </a:r>
            <a:endParaRPr sz="1600"/>
          </a:p>
        </p:txBody>
      </p:sp>
      <p:pic>
        <p:nvPicPr>
          <p:cNvPr id="174" name="Google Shape;174;p33" descr="download.png"/>
          <p:cNvPicPr preferRelativeResize="0"/>
          <p:nvPr/>
        </p:nvPicPr>
        <p:blipFill>
          <a:blip r:embed="rId3">
            <a:alphaModFix/>
          </a:blip>
          <a:stretch>
            <a:fillRect/>
          </a:stretch>
        </p:blipFill>
        <p:spPr>
          <a:xfrm>
            <a:off x="5057025" y="2675175"/>
            <a:ext cx="3629775" cy="2419850"/>
          </a:xfrm>
          <a:prstGeom prst="rect">
            <a:avLst/>
          </a:prstGeom>
          <a:noFill/>
          <a:ln>
            <a:noFill/>
          </a:ln>
        </p:spPr>
      </p:pic>
      <p:sp>
        <p:nvSpPr>
          <p:cNvPr id="176" name="Google Shape;176;p33"/>
          <p:cNvSpPr/>
          <p:nvPr/>
        </p:nvSpPr>
        <p:spPr>
          <a:xfrm rot="5400000">
            <a:off x="7624800" y="4800550"/>
            <a:ext cx="237900" cy="820200"/>
          </a:xfrm>
          <a:prstGeom prst="righ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txBox="1"/>
          <p:nvPr/>
        </p:nvSpPr>
        <p:spPr>
          <a:xfrm>
            <a:off x="7394100" y="5259125"/>
            <a:ext cx="8202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t>200bp</a:t>
            </a:r>
            <a:endParaRPr sz="1600"/>
          </a:p>
        </p:txBody>
      </p:sp>
      <p:cxnSp>
        <p:nvCxnSpPr>
          <p:cNvPr id="8" name="Straight Arrow Connector 7">
            <a:extLst>
              <a:ext uri="{FF2B5EF4-FFF2-40B4-BE49-F238E27FC236}">
                <a16:creationId xmlns:a16="http://schemas.microsoft.com/office/drawing/2014/main" id="{493A2AD7-2DA7-374D-BB0D-414E247579B5}"/>
              </a:ext>
            </a:extLst>
          </p:cNvPr>
          <p:cNvCxnSpPr/>
          <p:nvPr/>
        </p:nvCxnSpPr>
        <p:spPr>
          <a:xfrm>
            <a:off x="5803640" y="167018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B8B2EE-9FBF-DA45-B36D-B672BD88701C}"/>
              </a:ext>
            </a:extLst>
          </p:cNvPr>
          <p:cNvCxnSpPr>
            <a:cxnSpLocks/>
          </p:cNvCxnSpPr>
          <p:nvPr/>
        </p:nvCxnSpPr>
        <p:spPr>
          <a:xfrm flipH="1">
            <a:off x="7532914" y="1670180"/>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9820294-8E55-8E4C-80D7-8542E0402F57}"/>
              </a:ext>
            </a:extLst>
          </p:cNvPr>
          <p:cNvSpPr txBox="1"/>
          <p:nvPr/>
        </p:nvSpPr>
        <p:spPr>
          <a:xfrm>
            <a:off x="5621333" y="1099955"/>
            <a:ext cx="811441" cy="523220"/>
          </a:xfrm>
          <a:prstGeom prst="rect">
            <a:avLst/>
          </a:prstGeom>
          <a:noFill/>
        </p:spPr>
        <p:txBody>
          <a:bodyPr wrap="none" rtlCol="0">
            <a:spAutoFit/>
          </a:bodyPr>
          <a:lstStyle/>
          <a:p>
            <a:pPr algn="r"/>
            <a:r>
              <a:rPr lang="en-US" dirty="0"/>
              <a:t>Read 1:</a:t>
            </a:r>
          </a:p>
          <a:p>
            <a:pPr algn="r"/>
            <a:r>
              <a:rPr lang="en-US" dirty="0"/>
              <a:t>100bp</a:t>
            </a:r>
          </a:p>
        </p:txBody>
      </p:sp>
      <p:sp>
        <p:nvSpPr>
          <p:cNvPr id="11" name="TextBox 10">
            <a:extLst>
              <a:ext uri="{FF2B5EF4-FFF2-40B4-BE49-F238E27FC236}">
                <a16:creationId xmlns:a16="http://schemas.microsoft.com/office/drawing/2014/main" id="{EC48E4A2-C4BA-F74A-A012-088A4CD6FDFC}"/>
              </a:ext>
            </a:extLst>
          </p:cNvPr>
          <p:cNvSpPr txBox="1"/>
          <p:nvPr/>
        </p:nvSpPr>
        <p:spPr>
          <a:xfrm>
            <a:off x="7709733" y="1099955"/>
            <a:ext cx="811441" cy="523220"/>
          </a:xfrm>
          <a:prstGeom prst="rect">
            <a:avLst/>
          </a:prstGeom>
          <a:noFill/>
        </p:spPr>
        <p:txBody>
          <a:bodyPr wrap="none" rtlCol="0">
            <a:spAutoFit/>
          </a:bodyPr>
          <a:lstStyle/>
          <a:p>
            <a:r>
              <a:rPr lang="en-US" dirty="0"/>
              <a:t>Read 2:</a:t>
            </a:r>
          </a:p>
          <a:p>
            <a:r>
              <a:rPr lang="en-US" dirty="0"/>
              <a:t>100bp</a:t>
            </a:r>
          </a:p>
        </p:txBody>
      </p:sp>
      <p:cxnSp>
        <p:nvCxnSpPr>
          <p:cNvPr id="12" name="Straight Connector 11">
            <a:extLst>
              <a:ext uri="{FF2B5EF4-FFF2-40B4-BE49-F238E27FC236}">
                <a16:creationId xmlns:a16="http://schemas.microsoft.com/office/drawing/2014/main" id="{44E62E09-4613-CF4A-8556-C28D9B248AA5}"/>
              </a:ext>
            </a:extLst>
          </p:cNvPr>
          <p:cNvCxnSpPr/>
          <p:nvPr/>
        </p:nvCxnSpPr>
        <p:spPr>
          <a:xfrm>
            <a:off x="5803640" y="2080727"/>
            <a:ext cx="250371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586395-C83F-B84B-BFD1-30007AC6A651}"/>
              </a:ext>
            </a:extLst>
          </p:cNvPr>
          <p:cNvSpPr txBox="1"/>
          <p:nvPr/>
        </p:nvSpPr>
        <p:spPr>
          <a:xfrm>
            <a:off x="5734461" y="2110739"/>
            <a:ext cx="2642070" cy="307777"/>
          </a:xfrm>
          <a:prstGeom prst="rect">
            <a:avLst/>
          </a:prstGeom>
          <a:noFill/>
        </p:spPr>
        <p:txBody>
          <a:bodyPr wrap="none" rtlCol="0">
            <a:spAutoFit/>
          </a:bodyPr>
          <a:lstStyle/>
          <a:p>
            <a:r>
              <a:rPr lang="en-US" dirty="0"/>
              <a:t>Original DNA Fragment: 450bp</a:t>
            </a:r>
          </a:p>
        </p:txBody>
      </p:sp>
      <p:cxnSp>
        <p:nvCxnSpPr>
          <p:cNvPr id="14" name="Straight Connector 13">
            <a:extLst>
              <a:ext uri="{FF2B5EF4-FFF2-40B4-BE49-F238E27FC236}">
                <a16:creationId xmlns:a16="http://schemas.microsoft.com/office/drawing/2014/main" id="{5332E942-DEEC-084D-91A8-688BDBD3ED2B}"/>
              </a:ext>
            </a:extLst>
          </p:cNvPr>
          <p:cNvCxnSpPr>
            <a:cxnSpLocks/>
          </p:cNvCxnSpPr>
          <p:nvPr/>
        </p:nvCxnSpPr>
        <p:spPr>
          <a:xfrm>
            <a:off x="6602927" y="1670180"/>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B92FDC-D283-D445-AD44-046ABB71D1D2}"/>
              </a:ext>
            </a:extLst>
          </p:cNvPr>
          <p:cNvSpPr txBox="1"/>
          <p:nvPr/>
        </p:nvSpPr>
        <p:spPr>
          <a:xfrm>
            <a:off x="6589664" y="1290542"/>
            <a:ext cx="931665" cy="698717"/>
          </a:xfrm>
          <a:prstGeom prst="rect">
            <a:avLst/>
          </a:prstGeom>
          <a:noFill/>
        </p:spPr>
        <p:txBody>
          <a:bodyPr wrap="none" rtlCol="0">
            <a:spAutoFit/>
          </a:bodyPr>
          <a:lstStyle/>
          <a:p>
            <a:pPr algn="ctr">
              <a:lnSpc>
                <a:spcPct val="150000"/>
              </a:lnSpc>
            </a:pPr>
            <a:r>
              <a:rPr lang="en-US" dirty="0"/>
              <a:t>Distance:</a:t>
            </a:r>
          </a:p>
          <a:p>
            <a:pPr algn="ctr">
              <a:lnSpc>
                <a:spcPct val="150000"/>
              </a:lnSpc>
            </a:pPr>
            <a:r>
              <a:rPr lang="en-US" dirty="0"/>
              <a:t>250bp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lvl="0" indent="0">
              <a:buNone/>
            </a:pPr>
            <a:r>
              <a:rPr lang="en-US" dirty="0"/>
              <a:t>Pair Orientation / Distance – Fragment Size QC</a:t>
            </a:r>
            <a:endParaRPr dirty="0"/>
          </a:p>
        </p:txBody>
      </p:sp>
      <p:pic>
        <p:nvPicPr>
          <p:cNvPr id="183" name="Google Shape;183;p34" descr="fragsize.png"/>
          <p:cNvPicPr preferRelativeResize="0"/>
          <p:nvPr/>
        </p:nvPicPr>
        <p:blipFill>
          <a:blip r:embed="rId3">
            <a:alphaModFix/>
          </a:blip>
          <a:stretch>
            <a:fillRect/>
          </a:stretch>
        </p:blipFill>
        <p:spPr>
          <a:xfrm>
            <a:off x="4443590" y="1438635"/>
            <a:ext cx="4614476" cy="3076325"/>
          </a:xfrm>
          <a:prstGeom prst="rect">
            <a:avLst/>
          </a:prstGeom>
          <a:noFill/>
          <a:ln>
            <a:noFill/>
          </a:ln>
        </p:spPr>
      </p:pic>
      <p:pic>
        <p:nvPicPr>
          <p:cNvPr id="184" name="Google Shape;184;p34" descr="download.png"/>
          <p:cNvPicPr preferRelativeResize="0"/>
          <p:nvPr/>
        </p:nvPicPr>
        <p:blipFill>
          <a:blip r:embed="rId4">
            <a:alphaModFix/>
          </a:blip>
          <a:stretch>
            <a:fillRect/>
          </a:stretch>
        </p:blipFill>
        <p:spPr>
          <a:xfrm>
            <a:off x="169315" y="1367810"/>
            <a:ext cx="4720712" cy="3147150"/>
          </a:xfrm>
          <a:prstGeom prst="rect">
            <a:avLst/>
          </a:prstGeom>
          <a:noFill/>
          <a:ln>
            <a:noFill/>
          </a:ln>
        </p:spPr>
      </p:pic>
      <p:cxnSp>
        <p:nvCxnSpPr>
          <p:cNvPr id="3" name="Straight Arrow Connector 2">
            <a:extLst>
              <a:ext uri="{FF2B5EF4-FFF2-40B4-BE49-F238E27FC236}">
                <a16:creationId xmlns:a16="http://schemas.microsoft.com/office/drawing/2014/main" id="{47137577-A71B-8B45-A2A2-CE307E990426}"/>
              </a:ext>
            </a:extLst>
          </p:cNvPr>
          <p:cNvCxnSpPr>
            <a:cxnSpLocks/>
          </p:cNvCxnSpPr>
          <p:nvPr/>
        </p:nvCxnSpPr>
        <p:spPr>
          <a:xfrm>
            <a:off x="6130212" y="2799184"/>
            <a:ext cx="0" cy="6904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3780784-1C2E-E44E-B4C6-80E5BA7E460C}"/>
              </a:ext>
            </a:extLst>
          </p:cNvPr>
          <p:cNvSpPr txBox="1"/>
          <p:nvPr/>
        </p:nvSpPr>
        <p:spPr>
          <a:xfrm>
            <a:off x="5649150" y="2491407"/>
            <a:ext cx="962123" cy="307777"/>
          </a:xfrm>
          <a:prstGeom prst="rect">
            <a:avLst/>
          </a:prstGeom>
          <a:noFill/>
        </p:spPr>
        <p:txBody>
          <a:bodyPr wrap="none" rtlCol="0">
            <a:spAutoFit/>
          </a:bodyPr>
          <a:lstStyle/>
          <a:p>
            <a:r>
              <a:rPr lang="en-US" b="1" dirty="0">
                <a:solidFill>
                  <a:srgbClr val="FF0000"/>
                </a:solidFill>
              </a:rPr>
              <a:t>Problem!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lvl="0" indent="0">
              <a:buNone/>
            </a:pPr>
            <a:r>
              <a:rPr lang="en-US" dirty="0"/>
              <a:t>Pair Orientation / Distance – Fragment Size Distribution</a:t>
            </a:r>
            <a:endParaRPr dirty="0"/>
          </a:p>
        </p:txBody>
      </p:sp>
      <p:pic>
        <p:nvPicPr>
          <p:cNvPr id="197" name="Google Shape;197;p36" descr="plot.1j-insert-size.png"/>
          <p:cNvPicPr preferRelativeResize="0"/>
          <p:nvPr/>
        </p:nvPicPr>
        <p:blipFill>
          <a:blip r:embed="rId3">
            <a:alphaModFix/>
          </a:blip>
          <a:stretch>
            <a:fillRect/>
          </a:stretch>
        </p:blipFill>
        <p:spPr>
          <a:xfrm>
            <a:off x="457200" y="1444575"/>
            <a:ext cx="3929250" cy="2619500"/>
          </a:xfrm>
          <a:prstGeom prst="rect">
            <a:avLst/>
          </a:prstGeom>
          <a:noFill/>
          <a:ln>
            <a:noFill/>
          </a:ln>
        </p:spPr>
      </p:pic>
      <p:pic>
        <p:nvPicPr>
          <p:cNvPr id="198" name="Google Shape;198;p36" descr="plot.2j-insert-size.png"/>
          <p:cNvPicPr preferRelativeResize="0"/>
          <p:nvPr/>
        </p:nvPicPr>
        <p:blipFill>
          <a:blip r:embed="rId4">
            <a:alphaModFix/>
          </a:blip>
          <a:stretch>
            <a:fillRect/>
          </a:stretch>
        </p:blipFill>
        <p:spPr>
          <a:xfrm>
            <a:off x="4520425" y="1368375"/>
            <a:ext cx="4040149" cy="2693425"/>
          </a:xfrm>
          <a:prstGeom prst="rect">
            <a:avLst/>
          </a:prstGeom>
          <a:noFill/>
          <a:ln>
            <a:noFill/>
          </a:ln>
        </p:spPr>
      </p:pic>
      <p:sp>
        <p:nvSpPr>
          <p:cNvPr id="199" name="Google Shape;199;p36"/>
          <p:cNvSpPr/>
          <p:nvPr/>
        </p:nvSpPr>
        <p:spPr>
          <a:xfrm>
            <a:off x="1614350" y="3525875"/>
            <a:ext cx="1139100" cy="68100"/>
          </a:xfrm>
          <a:prstGeom prst="leftRightArrow">
            <a:avLst>
              <a:gd name="adj1" fmla="val 50073"/>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5948700" y="3381575"/>
            <a:ext cx="756300" cy="68100"/>
          </a:xfrm>
          <a:prstGeom prst="lef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6"/>
          <p:cNvSpPr txBox="1">
            <a:spLocks noGrp="1"/>
          </p:cNvSpPr>
          <p:nvPr>
            <p:ph type="body" idx="1"/>
          </p:nvPr>
        </p:nvSpPr>
        <p:spPr>
          <a:xfrm>
            <a:off x="457200" y="4232075"/>
            <a:ext cx="8229600" cy="21066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sz="1600" dirty="0"/>
              <a:t>DBA</a:t>
            </a:r>
            <a:r>
              <a:rPr lang="en-GB" dirty="0"/>
              <a:t>/</a:t>
            </a:r>
            <a:r>
              <a:rPr lang="en-GB" sz="1600" dirty="0"/>
              <a:t>1J fragment size distribution has larger range (</a:t>
            </a:r>
            <a:r>
              <a:rPr lang="en-GB" dirty="0"/>
              <a:t>~450bp) vs. DBA/2J (~250bp)</a:t>
            </a:r>
            <a:endParaRPr sz="1600" dirty="0"/>
          </a:p>
          <a:p>
            <a:pPr marL="0" lvl="0" indent="0" algn="l" rtl="0">
              <a:spcBef>
                <a:spcPts val="400"/>
              </a:spcBef>
              <a:spcAft>
                <a:spcPts val="0"/>
              </a:spcAft>
              <a:buNone/>
            </a:pPr>
            <a:endParaRPr sz="1600" dirty="0"/>
          </a:p>
          <a:p>
            <a:pPr marL="0" lvl="0" indent="0" algn="l" rtl="0">
              <a:spcBef>
                <a:spcPts val="400"/>
              </a:spcBef>
              <a:spcAft>
                <a:spcPts val="0"/>
              </a:spcAft>
              <a:buNone/>
            </a:pPr>
            <a:r>
              <a:rPr lang="en-GB" sz="1600" dirty="0"/>
              <a:t>SV callers only consider read pairs discordant if they fall outside of the extremes of the fragment size distribution</a:t>
            </a:r>
            <a:endParaRPr sz="1600" dirty="0"/>
          </a:p>
          <a:p>
            <a:pPr marL="457200" lvl="0" indent="-330200" algn="l" rtl="0">
              <a:spcBef>
                <a:spcPts val="400"/>
              </a:spcBef>
              <a:spcAft>
                <a:spcPts val="0"/>
              </a:spcAft>
              <a:buSzPts val="1600"/>
              <a:buChar char="➢"/>
            </a:pPr>
            <a:r>
              <a:rPr lang="en-GB" sz="1600" dirty="0"/>
              <a:t>Observed in DBA</a:t>
            </a:r>
            <a:r>
              <a:rPr lang="en-GB" dirty="0"/>
              <a:t>/</a:t>
            </a:r>
            <a:r>
              <a:rPr lang="en-GB" sz="1600" dirty="0"/>
              <a:t>1J that we had lower sensitivity to call SVs in the 300-500bp range compared to DBA</a:t>
            </a:r>
            <a:r>
              <a:rPr lang="en-GB" dirty="0"/>
              <a:t>/</a:t>
            </a:r>
            <a:r>
              <a:rPr lang="en-GB" sz="1600" dirty="0"/>
              <a:t>2J</a:t>
            </a:r>
            <a:endParaRPr sz="1600" dirty="0"/>
          </a:p>
        </p:txBody>
      </p:sp>
      <p:sp>
        <p:nvSpPr>
          <p:cNvPr id="202" name="Google Shape;202;p36"/>
          <p:cNvSpPr txBox="1"/>
          <p:nvPr/>
        </p:nvSpPr>
        <p:spPr>
          <a:xfrm>
            <a:off x="2220050" y="1368375"/>
            <a:ext cx="1139100" cy="366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DBA/1J</a:t>
            </a:r>
            <a:endParaRPr/>
          </a:p>
        </p:txBody>
      </p:sp>
      <p:sp>
        <p:nvSpPr>
          <p:cNvPr id="203" name="Google Shape;203;p36"/>
          <p:cNvSpPr txBox="1"/>
          <p:nvPr/>
        </p:nvSpPr>
        <p:spPr>
          <a:xfrm>
            <a:off x="6258650" y="1368375"/>
            <a:ext cx="1065300" cy="366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DBA/2J</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Split Reads</a:t>
            </a:r>
            <a:endParaRPr dirty="0"/>
          </a:p>
        </p:txBody>
      </p:sp>
      <p:sp>
        <p:nvSpPr>
          <p:cNvPr id="209" name="Google Shape;209;p37"/>
          <p:cNvSpPr txBox="1">
            <a:spLocks noGrp="1"/>
          </p:cNvSpPr>
          <p:nvPr>
            <p:ph type="body" idx="1"/>
          </p:nvPr>
        </p:nvSpPr>
        <p:spPr>
          <a:xfrm>
            <a:off x="457200" y="686300"/>
            <a:ext cx="8229600" cy="16452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a:t>A split-read alignment is a single DNA fragment that spans a breakpoint and therefore does not contiguously align to the reference genome</a:t>
            </a:r>
            <a:endParaRPr/>
          </a:p>
          <a:p>
            <a:pPr marL="457200" lvl="0" indent="-330200" algn="l" rtl="0">
              <a:spcBef>
                <a:spcPts val="0"/>
              </a:spcBef>
              <a:spcAft>
                <a:spcPts val="0"/>
              </a:spcAft>
              <a:buSzPts val="1600"/>
              <a:buChar char="➢"/>
            </a:pPr>
            <a:r>
              <a:rPr lang="en-GB"/>
              <a:t>Errors in the sequencing and alignment processes creates some ambiguity in the exact location of the breakpoint associated with a split-read alignment</a:t>
            </a:r>
            <a:endParaRPr/>
          </a:p>
          <a:p>
            <a:pPr marL="0" lvl="0" indent="0" algn="l" rtl="0">
              <a:spcBef>
                <a:spcPts val="400"/>
              </a:spcBef>
              <a:spcAft>
                <a:spcPts val="0"/>
              </a:spcAft>
              <a:buNone/>
            </a:pPr>
            <a:endParaRPr b="1"/>
          </a:p>
        </p:txBody>
      </p:sp>
      <p:pic>
        <p:nvPicPr>
          <p:cNvPr id="210" name="Google Shape;210;p37"/>
          <p:cNvPicPr preferRelativeResize="0"/>
          <p:nvPr/>
        </p:nvPicPr>
        <p:blipFill>
          <a:blip r:embed="rId3">
            <a:alphaModFix/>
          </a:blip>
          <a:stretch>
            <a:fillRect/>
          </a:stretch>
        </p:blipFill>
        <p:spPr>
          <a:xfrm>
            <a:off x="770900" y="1863625"/>
            <a:ext cx="7753974" cy="4270474"/>
          </a:xfrm>
          <a:prstGeom prst="rect">
            <a:avLst/>
          </a:prstGeom>
          <a:noFill/>
          <a:ln>
            <a:noFill/>
          </a:ln>
        </p:spPr>
      </p:pic>
      <p:sp>
        <p:nvSpPr>
          <p:cNvPr id="211" name="Google Shape;211;p37"/>
          <p:cNvSpPr txBox="1"/>
          <p:nvPr/>
        </p:nvSpPr>
        <p:spPr>
          <a:xfrm>
            <a:off x="3505200" y="5943600"/>
            <a:ext cx="8458800" cy="772800"/>
          </a:xfrm>
          <a:prstGeom prst="rect">
            <a:avLst/>
          </a:prstGeom>
          <a:noFill/>
          <a:ln>
            <a:noFill/>
          </a:ln>
        </p:spPr>
        <p:txBody>
          <a:bodyPr spcFirstLastPara="1" wrap="square" lIns="91425" tIns="91425" rIns="91425" bIns="91425" anchor="ctr" anchorCtr="0">
            <a:noAutofit/>
          </a:bodyPr>
          <a:lstStyle/>
          <a:p>
            <a:pPr marL="0" lvl="0" indent="0" algn="l" rtl="0">
              <a:spcBef>
                <a:spcPts val="400"/>
              </a:spcBef>
              <a:spcAft>
                <a:spcPts val="0"/>
              </a:spcAft>
              <a:buNone/>
            </a:pPr>
            <a:r>
              <a:rPr lang="en-GB" sz="1000">
                <a:solidFill>
                  <a:schemeClr val="dk1"/>
                </a:solidFill>
              </a:rPr>
              <a:t>Right click - view mismatch bases</a:t>
            </a:r>
            <a:endParaRPr sz="1000">
              <a:solidFill>
                <a:schemeClr val="dk1"/>
              </a:solidFill>
            </a:endParaRPr>
          </a:p>
          <a:p>
            <a:pPr marL="0" lvl="0" indent="0" algn="l" rtl="0">
              <a:spcBef>
                <a:spcPts val="400"/>
              </a:spcBef>
              <a:spcAft>
                <a:spcPts val="0"/>
              </a:spcAft>
              <a:buNone/>
            </a:pPr>
            <a:r>
              <a:rPr lang="en-GB" sz="1000">
                <a:solidFill>
                  <a:schemeClr val="dk1"/>
                </a:solidFill>
              </a:rPr>
              <a:t>View - preferences - alignments - show soft clipped bases</a:t>
            </a:r>
            <a:endParaRPr sz="1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Read Depth</a:t>
            </a:r>
            <a:endParaRPr dirty="0"/>
          </a:p>
        </p:txBody>
      </p:sp>
      <p:sp>
        <p:nvSpPr>
          <p:cNvPr id="217" name="Google Shape;217;p38"/>
          <p:cNvSpPr txBox="1">
            <a:spLocks noGrp="1"/>
          </p:cNvSpPr>
          <p:nvPr>
            <p:ph type="body" idx="1"/>
          </p:nvPr>
        </p:nvSpPr>
        <p:spPr>
          <a:xfrm>
            <a:off x="457200" y="4631275"/>
            <a:ext cx="8229600" cy="145425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sz="1400" b="1" dirty="0"/>
              <a:t>Fig. 1.</a:t>
            </a:r>
            <a:r>
              <a:rPr lang="en-GB" sz="1400" dirty="0"/>
              <a:t> (A) Plot of sequencing depth across a one </a:t>
            </a:r>
            <a:r>
              <a:rPr lang="en-GB" sz="1400" dirty="0" err="1"/>
              <a:t>megabase</a:t>
            </a:r>
            <a:r>
              <a:rPr lang="en-GB" sz="1400" dirty="0"/>
              <a:t> region of A/J chromosome 17 clearly shows both a region of 3-fold increased copy number (30.6–31.1 Mb) and a region of decreased copy number (at 31.3 Mb). The solid black line above the depth plot indicates the called copy number gain and the solid black line below the plot indicates the called copy number loss. (B) Plot of the heterozygous SNP rate for the same region showing the high number of apparent heterozygous SNPs associated with the copy number gain.</a:t>
            </a:r>
            <a:endParaRPr sz="1400" dirty="0"/>
          </a:p>
        </p:txBody>
      </p:sp>
      <p:pic>
        <p:nvPicPr>
          <p:cNvPr id="218" name="Google Shape;218;p38"/>
          <p:cNvPicPr preferRelativeResize="0"/>
          <p:nvPr/>
        </p:nvPicPr>
        <p:blipFill>
          <a:blip r:embed="rId3">
            <a:alphaModFix/>
          </a:blip>
          <a:stretch>
            <a:fillRect/>
          </a:stretch>
        </p:blipFill>
        <p:spPr>
          <a:xfrm>
            <a:off x="1261176" y="780625"/>
            <a:ext cx="6965973" cy="3583625"/>
          </a:xfrm>
          <a:prstGeom prst="rect">
            <a:avLst/>
          </a:prstGeom>
          <a:noFill/>
          <a:ln>
            <a:noFill/>
          </a:ln>
        </p:spPr>
      </p:pic>
      <p:sp>
        <p:nvSpPr>
          <p:cNvPr id="219" name="Google Shape;219;p38"/>
          <p:cNvSpPr txBox="1"/>
          <p:nvPr/>
        </p:nvSpPr>
        <p:spPr>
          <a:xfrm>
            <a:off x="0" y="6038870"/>
            <a:ext cx="8931350" cy="391500"/>
          </a:xfrm>
          <a:prstGeom prst="rect">
            <a:avLst/>
          </a:prstGeom>
          <a:noFill/>
          <a:ln>
            <a:noFill/>
          </a:ln>
        </p:spPr>
        <p:txBody>
          <a:bodyPr spcFirstLastPara="1" wrap="square" lIns="91425" tIns="91425" rIns="91425" bIns="91425" anchor="t" anchorCtr="0">
            <a:noAutofit/>
          </a:bodyPr>
          <a:lstStyle/>
          <a:p>
            <a:r>
              <a:rPr lang="en-GB" sz="1050" dirty="0"/>
              <a:t>Simpson J. T. et al. </a:t>
            </a:r>
            <a:r>
              <a:rPr lang="en-GB" sz="1050" i="1" dirty="0"/>
              <a:t>Copy number variant detection in inbred strains from short read sequence data. </a:t>
            </a:r>
            <a:r>
              <a:rPr lang="en-GB" sz="1050" dirty="0"/>
              <a:t>(2009). </a:t>
            </a:r>
            <a:r>
              <a:rPr lang="en-GB" sz="1050" i="1" dirty="0"/>
              <a:t>Bioinformatics. </a:t>
            </a:r>
            <a:r>
              <a:rPr lang="en-GB" sz="1050" dirty="0"/>
              <a:t>PMID: 20022973</a:t>
            </a:r>
            <a:endParaRPr sz="1050"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C6E5-CA38-4344-8E71-927FB55F6C8B}"/>
              </a:ext>
            </a:extLst>
          </p:cNvPr>
          <p:cNvSpPr>
            <a:spLocks noGrp="1"/>
          </p:cNvSpPr>
          <p:nvPr>
            <p:ph type="title"/>
          </p:nvPr>
        </p:nvSpPr>
        <p:spPr/>
        <p:txBody>
          <a:bodyPr/>
          <a:lstStyle/>
          <a:p>
            <a:pPr indent="0">
              <a:buNone/>
            </a:pPr>
            <a:r>
              <a:rPr lang="en-US" dirty="0"/>
              <a:t>Identifying Structural Variants from Short Read Data</a:t>
            </a:r>
          </a:p>
        </p:txBody>
      </p:sp>
      <p:sp>
        <p:nvSpPr>
          <p:cNvPr id="3" name="Text Placeholder 2">
            <a:extLst>
              <a:ext uri="{FF2B5EF4-FFF2-40B4-BE49-F238E27FC236}">
                <a16:creationId xmlns:a16="http://schemas.microsoft.com/office/drawing/2014/main" id="{AA18DD94-332A-9C42-961F-5C134C90BF48}"/>
              </a:ext>
            </a:extLst>
          </p:cNvPr>
          <p:cNvSpPr>
            <a:spLocks noGrp="1"/>
          </p:cNvSpPr>
          <p:nvPr>
            <p:ph type="body" idx="1"/>
          </p:nvPr>
        </p:nvSpPr>
        <p:spPr/>
        <p:txBody>
          <a:bodyPr/>
          <a:lstStyle/>
          <a:p>
            <a:r>
              <a:rPr lang="en-US" dirty="0"/>
              <a:t>A number of tools have been developed that can find SVs from short read sequencing data</a:t>
            </a:r>
          </a:p>
          <a:p>
            <a:endParaRPr lang="en-US" dirty="0"/>
          </a:p>
          <a:p>
            <a:r>
              <a:rPr lang="en-US" dirty="0"/>
              <a:t>They use any combination of the three approaches we just discussed:</a:t>
            </a:r>
          </a:p>
          <a:p>
            <a:pPr lvl="1"/>
            <a:r>
              <a:rPr lang="en-US" sz="1400" dirty="0"/>
              <a:t>Pair Orientation / Distance</a:t>
            </a:r>
          </a:p>
          <a:p>
            <a:pPr lvl="1"/>
            <a:r>
              <a:rPr lang="en-US" sz="1400" dirty="0"/>
              <a:t>Split Reads</a:t>
            </a:r>
          </a:p>
          <a:p>
            <a:pPr lvl="1"/>
            <a:r>
              <a:rPr lang="en-US" sz="1400" dirty="0"/>
              <a:t>Depth</a:t>
            </a:r>
          </a:p>
          <a:p>
            <a:pPr lvl="1"/>
            <a:endParaRPr lang="en-US" sz="1400" dirty="0"/>
          </a:p>
          <a:p>
            <a:r>
              <a:rPr lang="en-US" sz="1800" dirty="0"/>
              <a:t>We are now going to talk about two specific callers that you will have a chance to use yourself during the practical exercise:</a:t>
            </a:r>
          </a:p>
          <a:p>
            <a:pPr lvl="1"/>
            <a:r>
              <a:rPr lang="en-US" sz="1400" dirty="0" err="1"/>
              <a:t>BreakDancer</a:t>
            </a:r>
            <a:r>
              <a:rPr lang="en-US" sz="1400" dirty="0"/>
              <a:t>: uses </a:t>
            </a:r>
            <a:r>
              <a:rPr lang="en-US" sz="1400" b="1" dirty="0"/>
              <a:t>Pair Orientation / Distance</a:t>
            </a:r>
          </a:p>
          <a:p>
            <a:pPr lvl="1"/>
            <a:r>
              <a:rPr lang="en-US" sz="1400" dirty="0"/>
              <a:t>LUMPY: uses </a:t>
            </a:r>
            <a:r>
              <a:rPr lang="en-US" sz="1400" b="1" dirty="0"/>
              <a:t>Pair Orientation / Distance</a:t>
            </a:r>
            <a:r>
              <a:rPr lang="en-US" sz="1400" dirty="0"/>
              <a:t>, </a:t>
            </a:r>
            <a:r>
              <a:rPr lang="en-US" sz="1400" b="1" dirty="0"/>
              <a:t>Split Reads</a:t>
            </a:r>
            <a:r>
              <a:rPr lang="en-US" sz="1400" dirty="0"/>
              <a:t>, and </a:t>
            </a:r>
            <a:r>
              <a:rPr lang="en-US" sz="1400" b="1" dirty="0"/>
              <a:t>Depth</a:t>
            </a:r>
          </a:p>
          <a:p>
            <a:endParaRPr lang="en-US" sz="1800" b="1" dirty="0"/>
          </a:p>
          <a:p>
            <a:r>
              <a:rPr lang="en-US" sz="1800" dirty="0"/>
              <a:t>Please note! There are many additional tools that have been developed to identify SVs, we are just looking at two today.</a:t>
            </a:r>
          </a:p>
          <a:p>
            <a:pPr marL="127000" indent="0">
              <a:buNone/>
            </a:pPr>
            <a:endParaRPr lang="en-US" sz="1800" b="1" dirty="0"/>
          </a:p>
        </p:txBody>
      </p:sp>
    </p:spTree>
    <p:extLst>
      <p:ext uri="{BB962C8B-B14F-4D97-AF65-F5344CB8AC3E}">
        <p14:creationId xmlns:p14="http://schemas.microsoft.com/office/powerpoint/2010/main" val="164452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Structural Variant Types</a:t>
            </a:r>
            <a:endParaRPr dirty="0"/>
          </a:p>
        </p:txBody>
      </p:sp>
      <p:pic>
        <p:nvPicPr>
          <p:cNvPr id="8" name="Picture 7">
            <a:extLst>
              <a:ext uri="{FF2B5EF4-FFF2-40B4-BE49-F238E27FC236}">
                <a16:creationId xmlns:a16="http://schemas.microsoft.com/office/drawing/2014/main" id="{49F9A3EE-F021-E44D-9B25-5C8C370CDDD6}"/>
              </a:ext>
            </a:extLst>
          </p:cNvPr>
          <p:cNvPicPr>
            <a:picLocks noChangeAspect="1"/>
          </p:cNvPicPr>
          <p:nvPr/>
        </p:nvPicPr>
        <p:blipFill rotWithShape="1">
          <a:blip r:embed="rId3"/>
          <a:srcRect r="52338" b="51639"/>
          <a:stretch/>
        </p:blipFill>
        <p:spPr>
          <a:xfrm>
            <a:off x="1331544" y="999215"/>
            <a:ext cx="3625681" cy="5072186"/>
          </a:xfrm>
          <a:prstGeom prst="rect">
            <a:avLst/>
          </a:prstGeom>
        </p:spPr>
      </p:pic>
      <p:pic>
        <p:nvPicPr>
          <p:cNvPr id="10" name="Picture 9">
            <a:extLst>
              <a:ext uri="{FF2B5EF4-FFF2-40B4-BE49-F238E27FC236}">
                <a16:creationId xmlns:a16="http://schemas.microsoft.com/office/drawing/2014/main" id="{DB6259E5-44FB-7E4E-A327-00ACC412DFC8}"/>
              </a:ext>
            </a:extLst>
          </p:cNvPr>
          <p:cNvPicPr>
            <a:picLocks noChangeAspect="1"/>
          </p:cNvPicPr>
          <p:nvPr/>
        </p:nvPicPr>
        <p:blipFill rotWithShape="1">
          <a:blip r:embed="rId3"/>
          <a:srcRect l="-377" t="49968" r="56302" b="18032"/>
          <a:stretch/>
        </p:blipFill>
        <p:spPr>
          <a:xfrm>
            <a:off x="4572000" y="1857211"/>
            <a:ext cx="3352800" cy="3356193"/>
          </a:xfrm>
          <a:prstGeom prst="rect">
            <a:avLst/>
          </a:prstGeom>
        </p:spPr>
      </p:pic>
      <p:sp>
        <p:nvSpPr>
          <p:cNvPr id="9" name="TextBox 8">
            <a:extLst>
              <a:ext uri="{FF2B5EF4-FFF2-40B4-BE49-F238E27FC236}">
                <a16:creationId xmlns:a16="http://schemas.microsoft.com/office/drawing/2014/main" id="{670B1464-EB39-C644-B14D-D6F0AE57D80C}"/>
              </a:ext>
            </a:extLst>
          </p:cNvPr>
          <p:cNvSpPr txBox="1"/>
          <p:nvPr/>
        </p:nvSpPr>
        <p:spPr>
          <a:xfrm>
            <a:off x="-26504" y="5933289"/>
            <a:ext cx="8812696" cy="415498"/>
          </a:xfrm>
          <a:prstGeom prst="rect">
            <a:avLst/>
          </a:prstGeom>
          <a:noFill/>
        </p:spPr>
        <p:txBody>
          <a:bodyPr wrap="square" rtlCol="0">
            <a:spAutoFit/>
          </a:bodyPr>
          <a:lstStyle/>
          <a:p>
            <a:r>
              <a:rPr lang="en-US" sz="1050" dirty="0" err="1"/>
              <a:t>Weischenfeldt</a:t>
            </a:r>
            <a:r>
              <a:rPr lang="en-US" sz="1050" dirty="0"/>
              <a:t> J. et al. </a:t>
            </a:r>
            <a:r>
              <a:rPr lang="en-US" sz="1050" i="1" dirty="0"/>
              <a:t>Phenotypic impact of genomic structural variation: insights from and for human disease</a:t>
            </a:r>
            <a:r>
              <a:rPr lang="en-US" sz="1050" dirty="0"/>
              <a:t>. (2013). </a:t>
            </a:r>
            <a:r>
              <a:rPr lang="en-US" sz="1050" i="1" dirty="0"/>
              <a:t>Nature Reviews Genetics</a:t>
            </a:r>
            <a:r>
              <a:rPr lang="en-US" sz="1050" dirty="0"/>
              <a:t>. PMID: 23329113.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lvl="0" indent="0">
              <a:buNone/>
            </a:pPr>
            <a:r>
              <a:rPr lang="en-GB" dirty="0" err="1">
                <a:solidFill>
                  <a:schemeClr val="lt1"/>
                </a:solidFill>
              </a:rPr>
              <a:t>BreakDancer</a:t>
            </a:r>
            <a:r>
              <a:rPr lang="en-GB" dirty="0">
                <a:solidFill>
                  <a:schemeClr val="lt1"/>
                </a:solidFill>
              </a:rPr>
              <a:t>: Read pairs</a:t>
            </a:r>
            <a:endParaRPr dirty="0"/>
          </a:p>
        </p:txBody>
      </p:sp>
      <p:sp>
        <p:nvSpPr>
          <p:cNvPr id="225" name="Google Shape;225;p39"/>
          <p:cNvSpPr txBox="1">
            <a:spLocks noGrp="1"/>
          </p:cNvSpPr>
          <p:nvPr>
            <p:ph type="body" idx="1"/>
          </p:nvPr>
        </p:nvSpPr>
        <p:spPr>
          <a:xfrm>
            <a:off x="457200" y="752200"/>
            <a:ext cx="3789000" cy="55113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a:t>Identifies deletions, insertions, inversions and intrachromosomal and interchromosomal translocations</a:t>
            </a:r>
            <a:endParaRPr/>
          </a:p>
          <a:p>
            <a:pPr marL="457200" lvl="0" indent="-330200" algn="l" rtl="0">
              <a:spcBef>
                <a:spcPts val="0"/>
              </a:spcBef>
              <a:spcAft>
                <a:spcPts val="0"/>
              </a:spcAft>
              <a:buSzPts val="1600"/>
              <a:buChar char="➢"/>
            </a:pPr>
            <a:r>
              <a:rPr lang="en-GB"/>
              <a:t>Input: BAM file</a:t>
            </a:r>
            <a:endParaRPr/>
          </a:p>
          <a:p>
            <a:pPr marL="457200" lvl="0" indent="-330200" algn="l" rtl="0">
              <a:spcBef>
                <a:spcPts val="0"/>
              </a:spcBef>
              <a:spcAft>
                <a:spcPts val="0"/>
              </a:spcAft>
              <a:buSzPts val="1600"/>
              <a:buChar char="➢"/>
            </a:pPr>
            <a:r>
              <a:rPr lang="en-GB"/>
              <a:t>Algorithm:</a:t>
            </a:r>
            <a:endParaRPr/>
          </a:p>
          <a:p>
            <a:pPr marL="914400" lvl="1" indent="-304800" algn="l" rtl="0">
              <a:spcBef>
                <a:spcPts val="0"/>
              </a:spcBef>
              <a:spcAft>
                <a:spcPts val="0"/>
              </a:spcAft>
              <a:buSzPts val="1200"/>
              <a:buChar char="○"/>
            </a:pPr>
            <a:r>
              <a:rPr lang="en-GB"/>
              <a:t>Analyse a subset of reads from each sequencing library (determine mean and standard deviation of fragment size)</a:t>
            </a:r>
            <a:endParaRPr/>
          </a:p>
          <a:p>
            <a:pPr marL="914400" lvl="1" indent="-304800" algn="l" rtl="0">
              <a:spcBef>
                <a:spcPts val="0"/>
              </a:spcBef>
              <a:spcAft>
                <a:spcPts val="0"/>
              </a:spcAft>
              <a:buSzPts val="1200"/>
              <a:buChar char="○"/>
            </a:pPr>
            <a:r>
              <a:rPr lang="en-GB"/>
              <a:t>Walk along each chromosome to identify all of the anomalous read pairs (a). Identify interconnected clusters.</a:t>
            </a:r>
            <a:endParaRPr/>
          </a:p>
          <a:p>
            <a:pPr marL="914400" lvl="1" indent="-304800" algn="l" rtl="0">
              <a:spcBef>
                <a:spcPts val="0"/>
              </a:spcBef>
              <a:spcAft>
                <a:spcPts val="0"/>
              </a:spcAft>
              <a:buSzPts val="1200"/>
              <a:buChar char="○"/>
            </a:pPr>
            <a:r>
              <a:rPr lang="en-GB"/>
              <a:t>Assign anomalous clusters into categories (b)</a:t>
            </a:r>
            <a:endParaRPr/>
          </a:p>
          <a:p>
            <a:pPr marL="457200" lvl="0" indent="-330200" algn="l" rtl="0">
              <a:spcBef>
                <a:spcPts val="0"/>
              </a:spcBef>
              <a:spcAft>
                <a:spcPts val="0"/>
              </a:spcAft>
              <a:buSzPts val="1600"/>
              <a:buChar char="➢"/>
            </a:pPr>
            <a:r>
              <a:rPr lang="en-GB"/>
              <a:t>Output</a:t>
            </a:r>
            <a:endParaRPr/>
          </a:p>
          <a:p>
            <a:pPr marL="914400" lvl="1" indent="-304800" algn="l" rtl="0">
              <a:spcBef>
                <a:spcPts val="0"/>
              </a:spcBef>
              <a:spcAft>
                <a:spcPts val="0"/>
              </a:spcAft>
              <a:buSzPts val="1200"/>
              <a:buChar char="○"/>
            </a:pPr>
            <a:r>
              <a:rPr lang="en-GB"/>
              <a:t>Text with one SV event per line</a:t>
            </a:r>
            <a:endParaRPr/>
          </a:p>
          <a:p>
            <a:pPr marL="914400" lvl="1" indent="-304800" algn="l" rtl="0">
              <a:spcBef>
                <a:spcPts val="0"/>
              </a:spcBef>
              <a:spcAft>
                <a:spcPts val="0"/>
              </a:spcAft>
              <a:buSzPts val="1200"/>
              <a:buChar char="○"/>
            </a:pPr>
            <a:r>
              <a:rPr lang="en-GB"/>
              <a:t>Filter by: minimum number of reads, quality score, type of SV</a:t>
            </a:r>
            <a:endParaRPr/>
          </a:p>
        </p:txBody>
      </p:sp>
      <p:pic>
        <p:nvPicPr>
          <p:cNvPr id="226" name="Google Shape;226;p39"/>
          <p:cNvPicPr preferRelativeResize="0"/>
          <p:nvPr/>
        </p:nvPicPr>
        <p:blipFill>
          <a:blip r:embed="rId3">
            <a:alphaModFix/>
          </a:blip>
          <a:stretch>
            <a:fillRect/>
          </a:stretch>
        </p:blipFill>
        <p:spPr>
          <a:xfrm>
            <a:off x="4103000" y="904600"/>
            <a:ext cx="5041001" cy="4982910"/>
          </a:xfrm>
          <a:prstGeom prst="rect">
            <a:avLst/>
          </a:prstGeom>
          <a:noFill/>
          <a:ln>
            <a:noFill/>
          </a:ln>
        </p:spPr>
      </p:pic>
      <p:sp>
        <p:nvSpPr>
          <p:cNvPr id="227" name="Google Shape;227;p39"/>
          <p:cNvSpPr txBox="1"/>
          <p:nvPr/>
        </p:nvSpPr>
        <p:spPr>
          <a:xfrm>
            <a:off x="0" y="6050757"/>
            <a:ext cx="9707725" cy="435000"/>
          </a:xfrm>
          <a:prstGeom prst="rect">
            <a:avLst/>
          </a:prstGeom>
          <a:noFill/>
          <a:ln>
            <a:noFill/>
          </a:ln>
        </p:spPr>
        <p:txBody>
          <a:bodyPr spcFirstLastPara="1" wrap="square" lIns="91425" tIns="91425" rIns="91425" bIns="91425" anchor="t" anchorCtr="0">
            <a:noAutofit/>
          </a:bodyPr>
          <a:lstStyle/>
          <a:p>
            <a:r>
              <a:rPr lang="en-GB" sz="1050" dirty="0"/>
              <a:t>Chen K </a:t>
            </a:r>
            <a:r>
              <a:rPr lang="en-GB" sz="1050" i="1" dirty="0"/>
              <a:t>et al. </a:t>
            </a:r>
            <a:r>
              <a:rPr lang="en-GB" sz="1050" dirty="0" err="1"/>
              <a:t>BreakDancer</a:t>
            </a:r>
            <a:r>
              <a:rPr lang="en-GB" sz="1050" dirty="0"/>
              <a:t>: an algorithm for high-resolution mapping of genomic structural variation. (2009) </a:t>
            </a:r>
            <a:r>
              <a:rPr lang="en-GB" sz="1050" i="1" dirty="0"/>
              <a:t>Nature methods. </a:t>
            </a:r>
            <a:r>
              <a:rPr lang="en-GB" sz="1050" dirty="0"/>
              <a:t>PMID: 19668202</a:t>
            </a:r>
            <a:endParaRPr sz="1050" i="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LUMPY: Read pairs + split reads + depth</a:t>
            </a:r>
            <a:endParaRPr dirty="0"/>
          </a:p>
        </p:txBody>
      </p:sp>
      <p:sp>
        <p:nvSpPr>
          <p:cNvPr id="233" name="Google Shape;233;p40"/>
          <p:cNvSpPr txBox="1">
            <a:spLocks noGrp="1"/>
          </p:cNvSpPr>
          <p:nvPr>
            <p:ph type="body" idx="1"/>
          </p:nvPr>
        </p:nvSpPr>
        <p:spPr>
          <a:xfrm>
            <a:off x="457200" y="862075"/>
            <a:ext cx="3377100" cy="54768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a:t>Any number of alignment signals can be integrated into a single discovery process</a:t>
            </a:r>
            <a:endParaRPr/>
          </a:p>
          <a:p>
            <a:pPr marL="914400" lvl="1" indent="-304800" algn="l" rtl="0">
              <a:spcBef>
                <a:spcPts val="0"/>
              </a:spcBef>
              <a:spcAft>
                <a:spcPts val="0"/>
              </a:spcAft>
              <a:buSzPts val="1200"/>
              <a:buChar char="○"/>
            </a:pPr>
            <a:r>
              <a:rPr lang="en-GB"/>
              <a:t>Read pairs, split-reads, depth, user supplied evidence</a:t>
            </a:r>
            <a:endParaRPr/>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a:t>Distinct modules that map signals from each alignment evidence type to the common probability interval pair.</a:t>
            </a:r>
            <a:endParaRPr/>
          </a:p>
          <a:p>
            <a:pPr marL="0" lvl="0" indent="0" algn="l" rtl="0">
              <a:spcBef>
                <a:spcPts val="400"/>
              </a:spcBef>
              <a:spcAft>
                <a:spcPts val="0"/>
              </a:spcAft>
              <a:buNone/>
            </a:pPr>
            <a:endParaRPr/>
          </a:p>
          <a:p>
            <a:pPr marL="457200" lvl="0" indent="-330200" algn="l" rtl="0">
              <a:spcBef>
                <a:spcPts val="400"/>
              </a:spcBef>
              <a:spcAft>
                <a:spcPts val="0"/>
              </a:spcAft>
              <a:buSzPts val="1600"/>
              <a:buChar char="➢"/>
            </a:pPr>
            <a:r>
              <a:rPr lang="en-GB"/>
              <a:t>Evidence from the different alignment signals is mapped to breakpoint intervals, overlapping intervals are clustered and the probabilities are integrated</a:t>
            </a:r>
            <a:endParaRPr/>
          </a:p>
          <a:p>
            <a:pPr marL="0" lvl="0" indent="0" algn="l" rtl="0">
              <a:spcBef>
                <a:spcPts val="400"/>
              </a:spcBef>
              <a:spcAft>
                <a:spcPts val="0"/>
              </a:spcAft>
              <a:buNone/>
            </a:pPr>
            <a:endParaRPr/>
          </a:p>
        </p:txBody>
      </p:sp>
      <p:pic>
        <p:nvPicPr>
          <p:cNvPr id="234" name="Google Shape;234;p40"/>
          <p:cNvPicPr preferRelativeResize="0"/>
          <p:nvPr/>
        </p:nvPicPr>
        <p:blipFill>
          <a:blip r:embed="rId3">
            <a:alphaModFix/>
          </a:blip>
          <a:stretch>
            <a:fillRect/>
          </a:stretch>
        </p:blipFill>
        <p:spPr>
          <a:xfrm>
            <a:off x="3834300" y="995700"/>
            <a:ext cx="5309701" cy="4279750"/>
          </a:xfrm>
          <a:prstGeom prst="rect">
            <a:avLst/>
          </a:prstGeom>
          <a:noFill/>
          <a:ln>
            <a:noFill/>
          </a:ln>
        </p:spPr>
      </p:pic>
      <p:sp>
        <p:nvSpPr>
          <p:cNvPr id="235" name="Google Shape;235;p40"/>
          <p:cNvSpPr txBox="1"/>
          <p:nvPr/>
        </p:nvSpPr>
        <p:spPr>
          <a:xfrm>
            <a:off x="74645" y="5983610"/>
            <a:ext cx="8472196" cy="2899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t>Layer R. M. </a:t>
            </a:r>
            <a:r>
              <a:rPr lang="en-GB" sz="1050" i="1" dirty="0"/>
              <a:t>et al. LUMPY: a probabilistic framework for structural variant discovery. </a:t>
            </a:r>
            <a:r>
              <a:rPr lang="en-GB" sz="1050" dirty="0"/>
              <a:t>(2014). </a:t>
            </a:r>
            <a:r>
              <a:rPr lang="en-GB" sz="1050" i="1" dirty="0"/>
              <a:t>Genome Biology. </a:t>
            </a:r>
            <a:r>
              <a:rPr lang="en-GB" sz="1050" dirty="0"/>
              <a:t>PMID: 24970577</a:t>
            </a:r>
            <a:endParaRPr sz="1050" i="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LUMPY: multi-signal and multi-sample workflows</a:t>
            </a:r>
            <a:endParaRPr dirty="0"/>
          </a:p>
        </p:txBody>
      </p:sp>
      <p:pic>
        <p:nvPicPr>
          <p:cNvPr id="242" name="Google Shape;242;p41"/>
          <p:cNvPicPr preferRelativeResize="0"/>
          <p:nvPr/>
        </p:nvPicPr>
        <p:blipFill>
          <a:blip r:embed="rId3">
            <a:alphaModFix/>
          </a:blip>
          <a:stretch>
            <a:fillRect/>
          </a:stretch>
        </p:blipFill>
        <p:spPr>
          <a:xfrm>
            <a:off x="1718875" y="805901"/>
            <a:ext cx="5611317" cy="5053724"/>
          </a:xfrm>
          <a:prstGeom prst="rect">
            <a:avLst/>
          </a:prstGeom>
          <a:noFill/>
          <a:ln>
            <a:noFill/>
          </a:ln>
        </p:spPr>
      </p:pic>
      <p:sp>
        <p:nvSpPr>
          <p:cNvPr id="7" name="Google Shape;235;p40">
            <a:extLst>
              <a:ext uri="{FF2B5EF4-FFF2-40B4-BE49-F238E27FC236}">
                <a16:creationId xmlns:a16="http://schemas.microsoft.com/office/drawing/2014/main" id="{CB63D873-5260-0242-85CD-ED02C242E969}"/>
              </a:ext>
            </a:extLst>
          </p:cNvPr>
          <p:cNvSpPr txBox="1"/>
          <p:nvPr/>
        </p:nvSpPr>
        <p:spPr>
          <a:xfrm>
            <a:off x="74645" y="5983610"/>
            <a:ext cx="8472196" cy="2899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t>Layer R. M. </a:t>
            </a:r>
            <a:r>
              <a:rPr lang="en-GB" sz="1050" i="1" dirty="0"/>
              <a:t>et al. LUMPY: a probabilistic framework for structural variant discovery. </a:t>
            </a:r>
            <a:r>
              <a:rPr lang="en-GB" sz="1050" dirty="0"/>
              <a:t>(2014). </a:t>
            </a:r>
            <a:r>
              <a:rPr lang="en-GB" sz="1050" i="1" dirty="0"/>
              <a:t>Genome Biology. </a:t>
            </a:r>
            <a:r>
              <a:rPr lang="en-GB" sz="1050" dirty="0"/>
              <a:t>PMID: 24970577</a:t>
            </a:r>
            <a:endParaRPr sz="1050" i="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VCF for SVs</a:t>
            </a:r>
            <a:endParaRPr/>
          </a:p>
        </p:txBody>
      </p:sp>
      <p:pic>
        <p:nvPicPr>
          <p:cNvPr id="249" name="Google Shape;249;p42"/>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 name="TextBox 1">
            <a:extLst>
              <a:ext uri="{FF2B5EF4-FFF2-40B4-BE49-F238E27FC236}">
                <a16:creationId xmlns:a16="http://schemas.microsoft.com/office/drawing/2014/main" id="{92CD6E3A-7306-4343-A30B-1340ADE796A5}"/>
              </a:ext>
            </a:extLst>
          </p:cNvPr>
          <p:cNvSpPr txBox="1"/>
          <p:nvPr/>
        </p:nvSpPr>
        <p:spPr>
          <a:xfrm>
            <a:off x="0" y="6018245"/>
            <a:ext cx="5872120" cy="253916"/>
          </a:xfrm>
          <a:prstGeom prst="rect">
            <a:avLst/>
          </a:prstGeom>
          <a:noFill/>
        </p:spPr>
        <p:txBody>
          <a:bodyPr wrap="none" rtlCol="0">
            <a:spAutoFit/>
          </a:bodyPr>
          <a:lstStyle/>
          <a:p>
            <a:r>
              <a:rPr lang="en-US" sz="1050" dirty="0" err="1"/>
              <a:t>Danecek</a:t>
            </a:r>
            <a:r>
              <a:rPr lang="en-US" sz="1050" dirty="0"/>
              <a:t> P. et al. </a:t>
            </a:r>
            <a:r>
              <a:rPr lang="en-US" sz="1050" i="1" dirty="0"/>
              <a:t>The variant call format and </a:t>
            </a:r>
            <a:r>
              <a:rPr lang="en-US" sz="1050" i="1" dirty="0" err="1"/>
              <a:t>VCFtools</a:t>
            </a:r>
            <a:r>
              <a:rPr lang="en-US" sz="1050" i="1" dirty="0"/>
              <a:t>. </a:t>
            </a:r>
            <a:r>
              <a:rPr lang="en-US" sz="1050" dirty="0"/>
              <a:t>(2011). </a:t>
            </a:r>
            <a:r>
              <a:rPr lang="en-US" sz="1050" i="1" dirty="0"/>
              <a:t>Bioinformatics</a:t>
            </a:r>
            <a:r>
              <a:rPr lang="en-US" sz="1050" dirty="0"/>
              <a:t>. PMID: 21653522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VCF for SVs</a:t>
            </a:r>
            <a:endParaRPr/>
          </a:p>
        </p:txBody>
      </p:sp>
      <p:pic>
        <p:nvPicPr>
          <p:cNvPr id="255" name="Google Shape;255;p43"/>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56" name="Google Shape;256;p43"/>
          <p:cNvSpPr/>
          <p:nvPr/>
        </p:nvSpPr>
        <p:spPr>
          <a:xfrm>
            <a:off x="6867250" y="1265450"/>
            <a:ext cx="303900" cy="1030800"/>
          </a:xfrm>
          <a:prstGeom prst="righ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43"/>
          <p:cNvCxnSpPr/>
          <p:nvPr/>
        </p:nvCxnSpPr>
        <p:spPr>
          <a:xfrm rot="10800000">
            <a:off x="4742850" y="2309400"/>
            <a:ext cx="1124100" cy="254100"/>
          </a:xfrm>
          <a:prstGeom prst="straightConnector1">
            <a:avLst/>
          </a:prstGeom>
          <a:noFill/>
          <a:ln w="28575" cap="flat" cmpd="sng">
            <a:solidFill>
              <a:schemeClr val="dk2"/>
            </a:solidFill>
            <a:prstDash val="solid"/>
            <a:round/>
            <a:headEnd type="none" w="med" len="med"/>
            <a:tailEnd type="triangle" w="med" len="med"/>
          </a:ln>
        </p:spPr>
      </p:cxnSp>
      <p:sp>
        <p:nvSpPr>
          <p:cNvPr id="6" name="TextBox 5">
            <a:extLst>
              <a:ext uri="{FF2B5EF4-FFF2-40B4-BE49-F238E27FC236}">
                <a16:creationId xmlns:a16="http://schemas.microsoft.com/office/drawing/2014/main" id="{1019597F-6FD4-E046-B9ED-83987383F743}"/>
              </a:ext>
            </a:extLst>
          </p:cNvPr>
          <p:cNvSpPr txBox="1"/>
          <p:nvPr/>
        </p:nvSpPr>
        <p:spPr>
          <a:xfrm>
            <a:off x="0" y="6018245"/>
            <a:ext cx="5908990" cy="253916"/>
          </a:xfrm>
          <a:prstGeom prst="rect">
            <a:avLst/>
          </a:prstGeom>
          <a:noFill/>
        </p:spPr>
        <p:txBody>
          <a:bodyPr wrap="none" rtlCol="0">
            <a:spAutoFit/>
          </a:bodyPr>
          <a:lstStyle/>
          <a:p>
            <a:r>
              <a:rPr lang="en-US" sz="1050" dirty="0" err="1"/>
              <a:t>Danecek</a:t>
            </a:r>
            <a:r>
              <a:rPr lang="en-US" sz="1050" dirty="0"/>
              <a:t> P. et al. </a:t>
            </a:r>
            <a:r>
              <a:rPr lang="en-US" sz="1050" i="1" dirty="0"/>
              <a:t>The variant call format and </a:t>
            </a:r>
            <a:r>
              <a:rPr lang="en-US" sz="1050" i="1" dirty="0" err="1"/>
              <a:t>VCFtools</a:t>
            </a:r>
            <a:r>
              <a:rPr lang="en-US" sz="1050" i="1" dirty="0"/>
              <a:t>. </a:t>
            </a:r>
            <a:r>
              <a:rPr lang="en-US" sz="1050" dirty="0"/>
              <a:t>(2011). </a:t>
            </a:r>
            <a:r>
              <a:rPr lang="en-US" sz="1050" i="1" dirty="0"/>
              <a:t>Bioinformatics</a:t>
            </a:r>
            <a:r>
              <a:rPr lang="en-US" sz="1050" dirty="0"/>
              <a:t>. PMID: 21653522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4"/>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VCF for SVs</a:t>
            </a:r>
            <a:endParaRPr/>
          </a:p>
        </p:txBody>
      </p:sp>
      <p:pic>
        <p:nvPicPr>
          <p:cNvPr id="263" name="Google Shape;263;p44"/>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64" name="Google Shape;264;p44"/>
          <p:cNvSpPr/>
          <p:nvPr/>
        </p:nvSpPr>
        <p:spPr>
          <a:xfrm>
            <a:off x="3438250" y="2408450"/>
            <a:ext cx="303900" cy="1225500"/>
          </a:xfrm>
          <a:prstGeom prst="righ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0027DFFA-131F-7E47-B72A-1EE4103D6045}"/>
              </a:ext>
            </a:extLst>
          </p:cNvPr>
          <p:cNvSpPr txBox="1"/>
          <p:nvPr/>
        </p:nvSpPr>
        <p:spPr>
          <a:xfrm>
            <a:off x="0" y="6018245"/>
            <a:ext cx="5908990" cy="253916"/>
          </a:xfrm>
          <a:prstGeom prst="rect">
            <a:avLst/>
          </a:prstGeom>
          <a:noFill/>
        </p:spPr>
        <p:txBody>
          <a:bodyPr wrap="none" rtlCol="0">
            <a:spAutoFit/>
          </a:bodyPr>
          <a:lstStyle/>
          <a:p>
            <a:r>
              <a:rPr lang="en-US" sz="1050" dirty="0" err="1"/>
              <a:t>Danecek</a:t>
            </a:r>
            <a:r>
              <a:rPr lang="en-US" sz="1050" dirty="0"/>
              <a:t> P. et al. </a:t>
            </a:r>
            <a:r>
              <a:rPr lang="en-US" sz="1050" i="1" dirty="0"/>
              <a:t>The variant call format and </a:t>
            </a:r>
            <a:r>
              <a:rPr lang="en-US" sz="1050" i="1" dirty="0" err="1"/>
              <a:t>VCFtools</a:t>
            </a:r>
            <a:r>
              <a:rPr lang="en-US" sz="1050" i="1" dirty="0"/>
              <a:t>. </a:t>
            </a:r>
            <a:r>
              <a:rPr lang="en-US" sz="1050" dirty="0"/>
              <a:t>(2011). </a:t>
            </a:r>
            <a:r>
              <a:rPr lang="en-US" sz="1050" i="1" dirty="0"/>
              <a:t>Bioinformatics</a:t>
            </a:r>
            <a:r>
              <a:rPr lang="en-US" sz="1050" dirty="0"/>
              <a:t>. PMID: 21653522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SV Visualisation</a:t>
            </a:r>
            <a:endParaRPr/>
          </a:p>
        </p:txBody>
      </p:sp>
      <p:sp>
        <p:nvSpPr>
          <p:cNvPr id="284" name="Google Shape;284;p47"/>
          <p:cNvSpPr txBox="1">
            <a:spLocks noGrp="1"/>
          </p:cNvSpPr>
          <p:nvPr>
            <p:ph type="body" idx="1"/>
          </p:nvPr>
        </p:nvSpPr>
        <p:spPr>
          <a:xfrm>
            <a:off x="457200" y="838699"/>
            <a:ext cx="8229600" cy="55776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dirty="0"/>
              <a:t>Structural variation visualisation can be more challenging than SNPs and indels</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Inspect several hundred base pairs or multiple </a:t>
            </a:r>
            <a:r>
              <a:rPr lang="en-GB" dirty="0" err="1"/>
              <a:t>kbp</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Analyse complicated read pair patterns to determine type of SV and sources of error</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Look for soft clipped bases for breakpoint accuracy</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Many NGS visualisation software packages exist</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The Integrative Genomics Viewer (</a:t>
            </a:r>
            <a:r>
              <a:rPr lang="en-GB" b="1" dirty="0"/>
              <a:t>IGV</a:t>
            </a:r>
            <a:r>
              <a:rPr lang="en-GB" dirty="0"/>
              <a:t>) from Broad institute is a popular and easy to use visualisation software</a:t>
            </a:r>
            <a:endParaRPr dirty="0"/>
          </a:p>
          <a:p>
            <a:pPr marL="914400" lvl="1" indent="-317500" algn="l" rtl="0">
              <a:spcBef>
                <a:spcPts val="0"/>
              </a:spcBef>
              <a:spcAft>
                <a:spcPts val="0"/>
              </a:spcAft>
              <a:buSzPts val="1400"/>
              <a:buChar char="○"/>
            </a:pPr>
            <a:r>
              <a:rPr lang="en-GB" sz="1400" dirty="0"/>
              <a:t>Requires BAM file and </a:t>
            </a:r>
            <a:r>
              <a:rPr lang="en-GB" sz="1400" dirty="0" err="1"/>
              <a:t>fasta</a:t>
            </a:r>
            <a:r>
              <a:rPr lang="en-GB" sz="1400" dirty="0"/>
              <a:t> file of the reference genome</a:t>
            </a:r>
            <a:endParaRPr sz="1400" dirty="0"/>
          </a:p>
          <a:p>
            <a:pPr marL="914400" lvl="1" indent="-317500" algn="l" rtl="0">
              <a:spcBef>
                <a:spcPts val="0"/>
              </a:spcBef>
              <a:spcAft>
                <a:spcPts val="0"/>
              </a:spcAft>
              <a:buSzPts val="1400"/>
              <a:buChar char="○"/>
            </a:pPr>
            <a:r>
              <a:rPr lang="en-GB" sz="1400" dirty="0"/>
              <a:t>Viewing settings need to be tailored for the type of SV being visualised (see notes below each screenshot)</a:t>
            </a:r>
            <a:endParaRPr sz="1400" dirty="0"/>
          </a:p>
        </p:txBody>
      </p:sp>
      <p:sp>
        <p:nvSpPr>
          <p:cNvPr id="2" name="TextBox 1">
            <a:extLst>
              <a:ext uri="{FF2B5EF4-FFF2-40B4-BE49-F238E27FC236}">
                <a16:creationId xmlns:a16="http://schemas.microsoft.com/office/drawing/2014/main" id="{29CA2FEE-4DBE-4349-AF04-E36E654F1765}"/>
              </a:ext>
            </a:extLst>
          </p:cNvPr>
          <p:cNvSpPr txBox="1"/>
          <p:nvPr/>
        </p:nvSpPr>
        <p:spPr>
          <a:xfrm>
            <a:off x="0" y="5859624"/>
            <a:ext cx="9060024" cy="415498"/>
          </a:xfrm>
          <a:prstGeom prst="rect">
            <a:avLst/>
          </a:prstGeom>
          <a:noFill/>
        </p:spPr>
        <p:txBody>
          <a:bodyPr wrap="square" rtlCol="0">
            <a:spAutoFit/>
          </a:bodyPr>
          <a:lstStyle/>
          <a:p>
            <a:r>
              <a:rPr lang="en-US" sz="1050" dirty="0" err="1"/>
              <a:t>Thorvaldsdóttir</a:t>
            </a:r>
            <a:r>
              <a:rPr lang="en-US" sz="1050" dirty="0"/>
              <a:t> H. et al. </a:t>
            </a:r>
            <a:r>
              <a:rPr lang="en-US" sz="1050" i="1" dirty="0"/>
              <a:t>Integrative Genomics Viewer (IGV): high-performance genomics data visualization and exploration</a:t>
            </a:r>
            <a:r>
              <a:rPr lang="en-US" sz="1050" dirty="0"/>
              <a:t>. (2013). </a:t>
            </a:r>
            <a:r>
              <a:rPr lang="en-US" sz="1050" i="1" dirty="0"/>
              <a:t>Brief. Bioinformatics. </a:t>
            </a:r>
            <a:r>
              <a:rPr lang="en-US" sz="1050" dirty="0"/>
              <a:t>PMID: 22517427</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IGV - Deletion</a:t>
            </a:r>
            <a:endParaRPr/>
          </a:p>
        </p:txBody>
      </p:sp>
      <p:pic>
        <p:nvPicPr>
          <p:cNvPr id="290" name="Google Shape;290;p48" descr="Screenshot from 2015-11-14 12-47-45.png"/>
          <p:cNvPicPr preferRelativeResize="0"/>
          <p:nvPr/>
        </p:nvPicPr>
        <p:blipFill>
          <a:blip r:embed="rId3">
            <a:alphaModFix/>
          </a:blip>
          <a:stretch>
            <a:fillRect/>
          </a:stretch>
        </p:blipFill>
        <p:spPr>
          <a:xfrm>
            <a:off x="0" y="814420"/>
            <a:ext cx="9144001" cy="5229159"/>
          </a:xfrm>
          <a:prstGeom prst="rect">
            <a:avLst/>
          </a:prstGeom>
          <a:noFill/>
          <a:ln>
            <a:noFill/>
          </a:ln>
        </p:spPr>
      </p:pic>
      <p:sp>
        <p:nvSpPr>
          <p:cNvPr id="291" name="Google Shape;291;p48"/>
          <p:cNvSpPr txBox="1">
            <a:spLocks noGrp="1"/>
          </p:cNvSpPr>
          <p:nvPr>
            <p:ph type="body" idx="1"/>
          </p:nvPr>
        </p:nvSpPr>
        <p:spPr>
          <a:xfrm>
            <a:off x="457200" y="5901075"/>
            <a:ext cx="8229600" cy="515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dirty="0"/>
              <a:t>Right click - Squished</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IGV - Insertion</a:t>
            </a:r>
            <a:endParaRPr/>
          </a:p>
        </p:txBody>
      </p:sp>
      <p:sp>
        <p:nvSpPr>
          <p:cNvPr id="304" name="Google Shape;304;p50"/>
          <p:cNvSpPr txBox="1">
            <a:spLocks noGrp="1"/>
          </p:cNvSpPr>
          <p:nvPr>
            <p:ph type="body" idx="1"/>
          </p:nvPr>
        </p:nvSpPr>
        <p:spPr>
          <a:xfrm>
            <a:off x="457200" y="5901075"/>
            <a:ext cx="8229600" cy="515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dirty="0"/>
              <a:t>Right click - group alignments by 'read strand'</a:t>
            </a:r>
            <a:endParaRPr dirty="0"/>
          </a:p>
        </p:txBody>
      </p:sp>
      <p:pic>
        <p:nvPicPr>
          <p:cNvPr id="305" name="Google Shape;305;p50" descr="Screenshot from 2015-11-14 13-03-33.png"/>
          <p:cNvPicPr preferRelativeResize="0"/>
          <p:nvPr/>
        </p:nvPicPr>
        <p:blipFill>
          <a:blip r:embed="rId3">
            <a:alphaModFix/>
          </a:blip>
          <a:stretch>
            <a:fillRect/>
          </a:stretch>
        </p:blipFill>
        <p:spPr>
          <a:xfrm>
            <a:off x="0" y="814420"/>
            <a:ext cx="9144001" cy="522915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1"/>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IGV - Insertion (zoomed)</a:t>
            </a:r>
            <a:endParaRPr/>
          </a:p>
        </p:txBody>
      </p:sp>
      <p:sp>
        <p:nvSpPr>
          <p:cNvPr id="311" name="Google Shape;311;p51"/>
          <p:cNvSpPr txBox="1">
            <a:spLocks noGrp="1"/>
          </p:cNvSpPr>
          <p:nvPr>
            <p:ph type="body" idx="1"/>
          </p:nvPr>
        </p:nvSpPr>
        <p:spPr>
          <a:xfrm>
            <a:off x="3048000" y="5967375"/>
            <a:ext cx="5064600" cy="8217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sz="1200"/>
              <a:t>Right click - view mismatch bases</a:t>
            </a:r>
            <a:endParaRPr sz="1200"/>
          </a:p>
          <a:p>
            <a:pPr marL="0" lvl="0" indent="0" algn="l" rtl="0">
              <a:spcBef>
                <a:spcPts val="400"/>
              </a:spcBef>
              <a:spcAft>
                <a:spcPts val="0"/>
              </a:spcAft>
              <a:buNone/>
            </a:pPr>
            <a:r>
              <a:rPr lang="en-GB" sz="1200"/>
              <a:t>View - preferences - alignments - show soft clipped bases</a:t>
            </a:r>
            <a:endParaRPr sz="1200"/>
          </a:p>
        </p:txBody>
      </p:sp>
      <p:pic>
        <p:nvPicPr>
          <p:cNvPr id="312" name="Google Shape;312;p51" descr="Screenshot from 2015-11-14 13-08-29.png"/>
          <p:cNvPicPr preferRelativeResize="0"/>
          <p:nvPr/>
        </p:nvPicPr>
        <p:blipFill>
          <a:blip r:embed="rId3">
            <a:alphaModFix/>
          </a:blip>
          <a:stretch>
            <a:fillRect/>
          </a:stretch>
        </p:blipFill>
        <p:spPr>
          <a:xfrm>
            <a:off x="0" y="738220"/>
            <a:ext cx="9144001" cy="52291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614" y="5920804"/>
            <a:ext cx="9534217" cy="430887"/>
          </a:xfrm>
          <a:prstGeom prst="rect">
            <a:avLst/>
          </a:prstGeom>
          <a:noFill/>
        </p:spPr>
        <p:txBody>
          <a:bodyPr wrap="square" rtlCol="0">
            <a:spAutoFit/>
          </a:bodyPr>
          <a:lstStyle/>
          <a:p>
            <a:r>
              <a:rPr lang="en-US" sz="1050" dirty="0" err="1"/>
              <a:t>Cordaux</a:t>
            </a:r>
            <a:r>
              <a:rPr lang="en-US" sz="1050" dirty="0"/>
              <a:t>, R., &amp; </a:t>
            </a:r>
            <a:r>
              <a:rPr lang="en-US" sz="1050" dirty="0" err="1"/>
              <a:t>Batzer</a:t>
            </a:r>
            <a:r>
              <a:rPr lang="en-US" sz="1050" dirty="0"/>
              <a:t>, M. A. </a:t>
            </a:r>
            <a:r>
              <a:rPr lang="en-US" sz="1050" i="1" dirty="0"/>
              <a:t>The impact of retrotransposons on human genome evolution.</a:t>
            </a:r>
            <a:r>
              <a:rPr lang="en-US" sz="1050" dirty="0"/>
              <a:t> (2009). </a:t>
            </a:r>
            <a:r>
              <a:rPr lang="en-US" sz="1050" i="1" dirty="0"/>
              <a:t>Nat Rev Genet</a:t>
            </a:r>
            <a:r>
              <a:rPr lang="en-US" sz="1050" dirty="0"/>
              <a:t>. PMID: 19763152.</a:t>
            </a:r>
          </a:p>
          <a:p>
            <a:r>
              <a:rPr lang="en-US" sz="1050" dirty="0"/>
              <a:t>Mills, R. E., Bennett, E. A., </a:t>
            </a:r>
            <a:r>
              <a:rPr lang="en-US" sz="1050" dirty="0" err="1"/>
              <a:t>Iskow</a:t>
            </a:r>
            <a:r>
              <a:rPr lang="en-US" sz="1050" dirty="0"/>
              <a:t>, R. C., et al. </a:t>
            </a:r>
            <a:r>
              <a:rPr lang="en-US" sz="1050" i="1" dirty="0"/>
              <a:t>Which transposable elements are active in the human genome? </a:t>
            </a:r>
            <a:r>
              <a:rPr lang="en-US" sz="1050" dirty="0"/>
              <a:t>(2007). </a:t>
            </a:r>
            <a:r>
              <a:rPr lang="en-US" sz="1050" i="1" dirty="0"/>
              <a:t>Trends Genet</a:t>
            </a:r>
            <a:r>
              <a:rPr lang="en-US" sz="1050" dirty="0"/>
              <a:t>. PMID: 17331616.</a:t>
            </a:r>
          </a:p>
        </p:txBody>
      </p:sp>
      <p:sp>
        <p:nvSpPr>
          <p:cNvPr id="5" name="Title 5"/>
          <p:cNvSpPr>
            <a:spLocks noGrp="1"/>
          </p:cNvSpPr>
          <p:nvPr>
            <p:ph type="title"/>
          </p:nvPr>
        </p:nvSpPr>
        <p:spPr>
          <a:xfrm>
            <a:off x="441727" y="357914"/>
            <a:ext cx="8702273" cy="586865"/>
          </a:xfrm>
        </p:spPr>
        <p:txBody>
          <a:bodyPr>
            <a:noAutofit/>
          </a:bodyPr>
          <a:lstStyle/>
          <a:p>
            <a:pPr indent="0">
              <a:buNone/>
            </a:pPr>
            <a:r>
              <a:rPr lang="en-US" sz="2800" dirty="0" err="1"/>
              <a:t>Retrotransposition</a:t>
            </a:r>
            <a:endParaRPr lang="en-US" sz="2800" dirty="0"/>
          </a:p>
        </p:txBody>
      </p:sp>
      <p:sp>
        <p:nvSpPr>
          <p:cNvPr id="7" name="Rectangle 3"/>
          <p:cNvSpPr>
            <a:spLocks noChangeArrowheads="1"/>
          </p:cNvSpPr>
          <p:nvPr/>
        </p:nvSpPr>
        <p:spPr bwMode="auto">
          <a:xfrm>
            <a:off x="6068808" y="1256828"/>
            <a:ext cx="276225" cy="4466355"/>
          </a:xfrm>
          <a:prstGeom prst="rect">
            <a:avLst/>
          </a:prstGeom>
          <a:solidFill>
            <a:schemeClr val="bg1"/>
          </a:solidFill>
          <a:ln w="9525" algn="ctr">
            <a:solidFill>
              <a:schemeClr val="bg1"/>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pic>
        <p:nvPicPr>
          <p:cNvPr id="10" name="Picture 9" descr="Screen Shot 2016-05-04 at 2.29.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167" y="3456246"/>
            <a:ext cx="3700156" cy="2463410"/>
          </a:xfrm>
          <a:prstGeom prst="rect">
            <a:avLst/>
          </a:prstGeom>
        </p:spPr>
      </p:pic>
      <p:pic>
        <p:nvPicPr>
          <p:cNvPr id="11" name="Picture 10" descr="TIGS.png"/>
          <p:cNvPicPr>
            <a:picLocks noChangeAspect="1"/>
          </p:cNvPicPr>
          <p:nvPr/>
        </p:nvPicPr>
        <p:blipFill rotWithShape="1">
          <a:blip r:embed="rId3">
            <a:extLst>
              <a:ext uri="{28A0092B-C50C-407E-A947-70E740481C1C}">
                <a14:useLocalDpi xmlns:a14="http://schemas.microsoft.com/office/drawing/2010/main" val="0"/>
              </a:ext>
            </a:extLst>
          </a:blip>
          <a:srcRect t="46983" r="49881"/>
          <a:stretch/>
        </p:blipFill>
        <p:spPr>
          <a:xfrm>
            <a:off x="563100" y="3456246"/>
            <a:ext cx="4697991" cy="2483049"/>
          </a:xfrm>
          <a:prstGeom prst="rect">
            <a:avLst/>
          </a:prstGeom>
        </p:spPr>
      </p:pic>
      <p:grpSp>
        <p:nvGrpSpPr>
          <p:cNvPr id="8" name="Group 7"/>
          <p:cNvGrpSpPr/>
          <p:nvPr/>
        </p:nvGrpSpPr>
        <p:grpSpPr>
          <a:xfrm>
            <a:off x="1643269" y="964298"/>
            <a:ext cx="6481367" cy="2302731"/>
            <a:chOff x="1447593" y="1441210"/>
            <a:chExt cx="6920092" cy="2458603"/>
          </a:xfrm>
        </p:grpSpPr>
        <p:pic>
          <p:nvPicPr>
            <p:cNvPr id="12" name="Picture 11"/>
            <p:cNvPicPr>
              <a:picLocks noChangeAspect="1"/>
            </p:cNvPicPr>
            <p:nvPr/>
          </p:nvPicPr>
          <p:blipFill rotWithShape="1">
            <a:blip r:embed="rId4"/>
            <a:srcRect l="19707" t="54056" r="7470" b="6969"/>
            <a:stretch/>
          </p:blipFill>
          <p:spPr>
            <a:xfrm>
              <a:off x="2254730" y="1441210"/>
              <a:ext cx="4593830" cy="2458603"/>
            </a:xfrm>
            <a:prstGeom prst="rect">
              <a:avLst/>
            </a:prstGeom>
          </p:spPr>
        </p:pic>
        <p:sp>
          <p:nvSpPr>
            <p:cNvPr id="13" name="Rectangle 12"/>
            <p:cNvSpPr/>
            <p:nvPr/>
          </p:nvSpPr>
          <p:spPr>
            <a:xfrm>
              <a:off x="2134718" y="1746572"/>
              <a:ext cx="1177092" cy="17725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241075" y="3086916"/>
              <a:ext cx="738477" cy="35411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47593" y="3113101"/>
              <a:ext cx="1515029" cy="328610"/>
            </a:xfrm>
            <a:prstGeom prst="rect">
              <a:avLst/>
            </a:prstGeom>
            <a:noFill/>
            <a:ln>
              <a:noFill/>
            </a:ln>
            <a:effectLst/>
          </p:spPr>
          <p:txBody>
            <a:bodyPr wrap="none" rtlCol="0">
              <a:spAutoFit/>
            </a:bodyPr>
            <a:lstStyle/>
            <a:p>
              <a:r>
                <a:rPr lang="en-US" dirty="0"/>
                <a:t>Mobile Element</a:t>
              </a:r>
            </a:p>
          </p:txBody>
        </p:sp>
        <p:sp>
          <p:nvSpPr>
            <p:cNvPr id="16" name="Rectangle 15"/>
            <p:cNvSpPr/>
            <p:nvPr/>
          </p:nvSpPr>
          <p:spPr>
            <a:xfrm>
              <a:off x="5679558" y="2182283"/>
              <a:ext cx="1219199" cy="381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802447" y="2171842"/>
              <a:ext cx="2565238" cy="646331"/>
            </a:xfrm>
            <a:prstGeom prst="rect">
              <a:avLst/>
            </a:prstGeom>
            <a:noFill/>
            <a:ln>
              <a:noFill/>
            </a:ln>
            <a:effectLst/>
          </p:spPr>
          <p:txBody>
            <a:bodyPr wrap="none" rtlCol="0">
              <a:spAutoFit/>
            </a:bodyPr>
            <a:lstStyle/>
            <a:p>
              <a:pPr algn="ctr"/>
              <a:r>
                <a:rPr lang="en-US" dirty="0"/>
                <a:t>Mobile Element Insertion</a:t>
              </a:r>
            </a:p>
            <a:p>
              <a:pPr algn="ctr"/>
              <a:r>
                <a:rPr lang="en-US" dirty="0"/>
                <a:t>(MEI)</a:t>
              </a:r>
            </a:p>
          </p:txBody>
        </p:sp>
      </p:grpSp>
      <p:sp>
        <p:nvSpPr>
          <p:cNvPr id="2" name="TextBox 1"/>
          <p:cNvSpPr txBox="1"/>
          <p:nvPr/>
        </p:nvSpPr>
        <p:spPr>
          <a:xfrm>
            <a:off x="4271532" y="2685443"/>
            <a:ext cx="748923" cy="461665"/>
          </a:xfrm>
          <a:prstGeom prst="rect">
            <a:avLst/>
          </a:prstGeom>
          <a:noFill/>
        </p:spPr>
        <p:txBody>
          <a:bodyPr wrap="none" rtlCol="0">
            <a:spAutoFit/>
          </a:bodyPr>
          <a:lstStyle/>
          <a:p>
            <a:r>
              <a:rPr lang="en-US" sz="2400" b="1" dirty="0">
                <a:ln w="3175">
                  <a:solidFill>
                    <a:schemeClr val="tx1"/>
                  </a:solidFill>
                </a:ln>
                <a:solidFill>
                  <a:srgbClr val="FF6600"/>
                </a:solidFill>
              </a:rPr>
              <a:t>RNA</a:t>
            </a:r>
          </a:p>
        </p:txBody>
      </p:sp>
      <p:sp>
        <p:nvSpPr>
          <p:cNvPr id="3" name="TextBox 2"/>
          <p:cNvSpPr txBox="1"/>
          <p:nvPr/>
        </p:nvSpPr>
        <p:spPr>
          <a:xfrm>
            <a:off x="450368" y="3352566"/>
            <a:ext cx="949258" cy="338554"/>
          </a:xfrm>
          <a:prstGeom prst="rect">
            <a:avLst/>
          </a:prstGeom>
          <a:solidFill>
            <a:schemeClr val="bg1"/>
          </a:solidFill>
        </p:spPr>
        <p:txBody>
          <a:bodyPr wrap="square" rtlCol="0">
            <a:spAutoFit/>
          </a:bodyPr>
          <a:lstStyle/>
          <a:p>
            <a:r>
              <a:rPr lang="en-US" sz="1600" dirty="0"/>
              <a:t>L1-6kbp</a:t>
            </a:r>
          </a:p>
        </p:txBody>
      </p:sp>
      <p:sp>
        <p:nvSpPr>
          <p:cNvPr id="18" name="TextBox 17"/>
          <p:cNvSpPr txBox="1"/>
          <p:nvPr/>
        </p:nvSpPr>
        <p:spPr>
          <a:xfrm>
            <a:off x="450367" y="4161606"/>
            <a:ext cx="1087493" cy="338554"/>
          </a:xfrm>
          <a:prstGeom prst="rect">
            <a:avLst/>
          </a:prstGeom>
          <a:solidFill>
            <a:schemeClr val="bg1"/>
          </a:solidFill>
        </p:spPr>
        <p:txBody>
          <a:bodyPr wrap="square" rtlCol="0">
            <a:spAutoFit/>
          </a:bodyPr>
          <a:lstStyle/>
          <a:p>
            <a:r>
              <a:rPr lang="en-US" sz="1600" i="1" dirty="0"/>
              <a:t>Alu</a:t>
            </a:r>
            <a:r>
              <a:rPr lang="en-US" sz="1600" dirty="0"/>
              <a:t>-300bp</a:t>
            </a:r>
          </a:p>
        </p:txBody>
      </p:sp>
      <p:sp>
        <p:nvSpPr>
          <p:cNvPr id="19" name="TextBox 18"/>
          <p:cNvSpPr txBox="1"/>
          <p:nvPr/>
        </p:nvSpPr>
        <p:spPr>
          <a:xfrm>
            <a:off x="441727" y="5031126"/>
            <a:ext cx="1087493" cy="338554"/>
          </a:xfrm>
          <a:prstGeom prst="rect">
            <a:avLst/>
          </a:prstGeom>
          <a:solidFill>
            <a:schemeClr val="bg1"/>
          </a:solidFill>
        </p:spPr>
        <p:txBody>
          <a:bodyPr wrap="square" rtlCol="0">
            <a:spAutoFit/>
          </a:bodyPr>
          <a:lstStyle/>
          <a:p>
            <a:r>
              <a:rPr lang="en-US" sz="1600" i="1" dirty="0"/>
              <a:t>SVA</a:t>
            </a:r>
            <a:r>
              <a:rPr lang="en-US" sz="1600" dirty="0"/>
              <a:t>-3kbp</a:t>
            </a:r>
          </a:p>
        </p:txBody>
      </p:sp>
    </p:spTree>
    <p:extLst>
      <p:ext uri="{BB962C8B-B14F-4D97-AF65-F5344CB8AC3E}">
        <p14:creationId xmlns:p14="http://schemas.microsoft.com/office/powerpoint/2010/main" val="2283630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5"/>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SVs and long read sequencing</a:t>
            </a:r>
            <a:endParaRPr/>
          </a:p>
        </p:txBody>
      </p:sp>
      <p:sp>
        <p:nvSpPr>
          <p:cNvPr id="341" name="Google Shape;341;p55"/>
          <p:cNvSpPr txBox="1">
            <a:spLocks noGrp="1"/>
          </p:cNvSpPr>
          <p:nvPr>
            <p:ph type="body" idx="1"/>
          </p:nvPr>
        </p:nvSpPr>
        <p:spPr>
          <a:xfrm>
            <a:off x="457200" y="838699"/>
            <a:ext cx="8229600" cy="55776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dirty="0"/>
              <a:t>Single molecule sequencing of large DNA fragments</a:t>
            </a:r>
            <a:endParaRPr dirty="0"/>
          </a:p>
          <a:p>
            <a:pPr marL="0" lvl="0" indent="0" algn="l" rtl="0">
              <a:spcBef>
                <a:spcPts val="400"/>
              </a:spcBef>
              <a:spcAft>
                <a:spcPts val="0"/>
              </a:spcAft>
              <a:buNone/>
            </a:pPr>
            <a:endParaRPr dirty="0">
              <a:solidFill>
                <a:schemeClr val="dk1"/>
              </a:solidFill>
            </a:endParaRPr>
          </a:p>
          <a:p>
            <a:pPr marL="457200" lvl="0" indent="-330200" algn="l" rtl="0">
              <a:spcBef>
                <a:spcPts val="400"/>
              </a:spcBef>
              <a:spcAft>
                <a:spcPts val="0"/>
              </a:spcAft>
              <a:buSzPts val="1600"/>
              <a:buChar char="➢"/>
            </a:pPr>
            <a:r>
              <a:rPr lang="en-GB" dirty="0">
                <a:solidFill>
                  <a:schemeClr val="dk1"/>
                </a:solidFill>
              </a:rPr>
              <a:t>Platforms: Oxford nanopore and Pacific Biosciences</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Read lengths routinely 10-20Kbp</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Longer than most common transposable element repeats</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What does it mean for SV detection? Span both breakpoints with single read</a:t>
            </a:r>
            <a:endParaRPr dirty="0"/>
          </a:p>
          <a:p>
            <a:pPr marL="0" lvl="0" indent="0" algn="l" rtl="0">
              <a:spcBef>
                <a:spcPts val="400"/>
              </a:spcBef>
              <a:spcAft>
                <a:spcPts val="0"/>
              </a:spcAft>
              <a:buNone/>
            </a:pPr>
            <a:endParaRPr dirty="0"/>
          </a:p>
          <a:p>
            <a:pPr marL="457200" lvl="0" indent="-330200" algn="l" rtl="0">
              <a:spcBef>
                <a:spcPts val="400"/>
              </a:spcBef>
              <a:spcAft>
                <a:spcPts val="0"/>
              </a:spcAft>
              <a:buSzPts val="1600"/>
              <a:buChar char="➢"/>
            </a:pPr>
            <a:r>
              <a:rPr lang="en-GB" dirty="0"/>
              <a:t>Some new challenges</a:t>
            </a:r>
          </a:p>
          <a:p>
            <a:pPr lvl="1" indent="-330200">
              <a:spcBef>
                <a:spcPts val="400"/>
              </a:spcBef>
              <a:buSzPts val="1600"/>
              <a:buChar char="➢"/>
            </a:pPr>
            <a:r>
              <a:rPr lang="en-GB" dirty="0"/>
              <a:t>Reads are error prone, 5-20% error</a:t>
            </a:r>
          </a:p>
          <a:p>
            <a:pPr lvl="1" indent="-330200">
              <a:spcBef>
                <a:spcPts val="400"/>
              </a:spcBef>
              <a:buSzPts val="1600"/>
              <a:buChar char="➢"/>
            </a:pPr>
            <a:r>
              <a:rPr lang="en-GB" dirty="0"/>
              <a:t>Expensive!</a:t>
            </a:r>
          </a:p>
        </p:txBody>
      </p:sp>
      <p:pic>
        <p:nvPicPr>
          <p:cNvPr id="342" name="Google Shape;342;p55"/>
          <p:cNvPicPr preferRelativeResize="0"/>
          <p:nvPr/>
        </p:nvPicPr>
        <p:blipFill>
          <a:blip r:embed="rId3">
            <a:alphaModFix/>
          </a:blip>
          <a:stretch>
            <a:fillRect/>
          </a:stretch>
        </p:blipFill>
        <p:spPr>
          <a:xfrm>
            <a:off x="6479525" y="919050"/>
            <a:ext cx="2207275" cy="853125"/>
          </a:xfrm>
          <a:prstGeom prst="rect">
            <a:avLst/>
          </a:prstGeom>
          <a:noFill/>
          <a:ln>
            <a:noFill/>
          </a:ln>
        </p:spPr>
      </p:pic>
      <p:pic>
        <p:nvPicPr>
          <p:cNvPr id="343" name="Google Shape;343;p55"/>
          <p:cNvPicPr preferRelativeResize="0"/>
          <p:nvPr/>
        </p:nvPicPr>
        <p:blipFill>
          <a:blip r:embed="rId4">
            <a:alphaModFix/>
          </a:blip>
          <a:stretch>
            <a:fillRect/>
          </a:stretch>
        </p:blipFill>
        <p:spPr>
          <a:xfrm>
            <a:off x="6279775" y="1978800"/>
            <a:ext cx="2407025" cy="590400"/>
          </a:xfrm>
          <a:prstGeom prst="rect">
            <a:avLst/>
          </a:prstGeom>
          <a:noFill/>
          <a:ln>
            <a:noFill/>
          </a:ln>
        </p:spPr>
      </p:pic>
      <p:cxnSp>
        <p:nvCxnSpPr>
          <p:cNvPr id="6" name="Straight Arrow Connector 5">
            <a:extLst>
              <a:ext uri="{FF2B5EF4-FFF2-40B4-BE49-F238E27FC236}">
                <a16:creationId xmlns:a16="http://schemas.microsoft.com/office/drawing/2014/main" id="{95FB697D-5EE6-8648-A25D-5329CC5D7AA7}"/>
              </a:ext>
            </a:extLst>
          </p:cNvPr>
          <p:cNvCxnSpPr/>
          <p:nvPr/>
        </p:nvCxnSpPr>
        <p:spPr>
          <a:xfrm>
            <a:off x="4366726" y="458730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DD2377-67FD-3248-A14C-4E52D6B96661}"/>
              </a:ext>
            </a:extLst>
          </p:cNvPr>
          <p:cNvCxnSpPr>
            <a:cxnSpLocks/>
          </p:cNvCxnSpPr>
          <p:nvPr/>
        </p:nvCxnSpPr>
        <p:spPr>
          <a:xfrm flipH="1">
            <a:off x="6096000" y="4587303"/>
            <a:ext cx="7744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54BD8E-3D0B-5849-AADF-EA1E6128A431}"/>
              </a:ext>
            </a:extLst>
          </p:cNvPr>
          <p:cNvSpPr txBox="1"/>
          <p:nvPr/>
        </p:nvSpPr>
        <p:spPr>
          <a:xfrm>
            <a:off x="4184419" y="4017078"/>
            <a:ext cx="811441" cy="523220"/>
          </a:xfrm>
          <a:prstGeom prst="rect">
            <a:avLst/>
          </a:prstGeom>
          <a:noFill/>
        </p:spPr>
        <p:txBody>
          <a:bodyPr wrap="none" rtlCol="0">
            <a:spAutoFit/>
          </a:bodyPr>
          <a:lstStyle/>
          <a:p>
            <a:pPr algn="r"/>
            <a:r>
              <a:rPr lang="en-US" dirty="0"/>
              <a:t>Read 1:</a:t>
            </a:r>
          </a:p>
          <a:p>
            <a:pPr algn="r"/>
            <a:r>
              <a:rPr lang="en-US" dirty="0"/>
              <a:t>100bp</a:t>
            </a:r>
          </a:p>
        </p:txBody>
      </p:sp>
      <p:sp>
        <p:nvSpPr>
          <p:cNvPr id="9" name="TextBox 8">
            <a:extLst>
              <a:ext uri="{FF2B5EF4-FFF2-40B4-BE49-F238E27FC236}">
                <a16:creationId xmlns:a16="http://schemas.microsoft.com/office/drawing/2014/main" id="{B9948AEA-7566-AE41-B474-8CDBF08AEB71}"/>
              </a:ext>
            </a:extLst>
          </p:cNvPr>
          <p:cNvSpPr txBox="1"/>
          <p:nvPr/>
        </p:nvSpPr>
        <p:spPr>
          <a:xfrm>
            <a:off x="6272819" y="4017078"/>
            <a:ext cx="811441" cy="523220"/>
          </a:xfrm>
          <a:prstGeom prst="rect">
            <a:avLst/>
          </a:prstGeom>
          <a:noFill/>
        </p:spPr>
        <p:txBody>
          <a:bodyPr wrap="none" rtlCol="0">
            <a:spAutoFit/>
          </a:bodyPr>
          <a:lstStyle/>
          <a:p>
            <a:r>
              <a:rPr lang="en-US" dirty="0"/>
              <a:t>Read 2:</a:t>
            </a:r>
          </a:p>
          <a:p>
            <a:r>
              <a:rPr lang="en-US" dirty="0"/>
              <a:t>100bp</a:t>
            </a:r>
          </a:p>
        </p:txBody>
      </p:sp>
      <p:cxnSp>
        <p:nvCxnSpPr>
          <p:cNvPr id="10" name="Straight Connector 9">
            <a:extLst>
              <a:ext uri="{FF2B5EF4-FFF2-40B4-BE49-F238E27FC236}">
                <a16:creationId xmlns:a16="http://schemas.microsoft.com/office/drawing/2014/main" id="{F42AC5ED-9F09-2B4C-BCA1-B837B1CD94B4}"/>
              </a:ext>
            </a:extLst>
          </p:cNvPr>
          <p:cNvCxnSpPr/>
          <p:nvPr/>
        </p:nvCxnSpPr>
        <p:spPr>
          <a:xfrm>
            <a:off x="4366726" y="4997850"/>
            <a:ext cx="250371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E6528C3-EE47-F54F-8F18-A63CA99EE0E7}"/>
              </a:ext>
            </a:extLst>
          </p:cNvPr>
          <p:cNvSpPr txBox="1"/>
          <p:nvPr/>
        </p:nvSpPr>
        <p:spPr>
          <a:xfrm>
            <a:off x="4297547" y="5027862"/>
            <a:ext cx="2642070" cy="307777"/>
          </a:xfrm>
          <a:prstGeom prst="rect">
            <a:avLst/>
          </a:prstGeom>
          <a:noFill/>
        </p:spPr>
        <p:txBody>
          <a:bodyPr wrap="none" rtlCol="0">
            <a:spAutoFit/>
          </a:bodyPr>
          <a:lstStyle/>
          <a:p>
            <a:r>
              <a:rPr lang="en-US" dirty="0"/>
              <a:t>Original DNA Fragment: 450bp</a:t>
            </a:r>
          </a:p>
        </p:txBody>
      </p:sp>
      <p:cxnSp>
        <p:nvCxnSpPr>
          <p:cNvPr id="12" name="Straight Connector 11">
            <a:extLst>
              <a:ext uri="{FF2B5EF4-FFF2-40B4-BE49-F238E27FC236}">
                <a16:creationId xmlns:a16="http://schemas.microsoft.com/office/drawing/2014/main" id="{37C4DBB2-0999-9C47-BAA1-F42C4FE3B869}"/>
              </a:ext>
            </a:extLst>
          </p:cNvPr>
          <p:cNvCxnSpPr>
            <a:cxnSpLocks/>
          </p:cNvCxnSpPr>
          <p:nvPr/>
        </p:nvCxnSpPr>
        <p:spPr>
          <a:xfrm>
            <a:off x="5166013" y="4587303"/>
            <a:ext cx="8826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B080A1-8906-B040-81EC-7F9F32CA6CE5}"/>
              </a:ext>
            </a:extLst>
          </p:cNvPr>
          <p:cNvSpPr txBox="1"/>
          <p:nvPr/>
        </p:nvSpPr>
        <p:spPr>
          <a:xfrm>
            <a:off x="5152750" y="4207665"/>
            <a:ext cx="931665" cy="698717"/>
          </a:xfrm>
          <a:prstGeom prst="rect">
            <a:avLst/>
          </a:prstGeom>
          <a:noFill/>
        </p:spPr>
        <p:txBody>
          <a:bodyPr wrap="none" rtlCol="0">
            <a:spAutoFit/>
          </a:bodyPr>
          <a:lstStyle/>
          <a:p>
            <a:pPr algn="ctr">
              <a:lnSpc>
                <a:spcPct val="150000"/>
              </a:lnSpc>
            </a:pPr>
            <a:r>
              <a:rPr lang="en-US" dirty="0"/>
              <a:t>Distance:</a:t>
            </a:r>
          </a:p>
          <a:p>
            <a:pPr algn="ctr">
              <a:lnSpc>
                <a:spcPct val="150000"/>
              </a:lnSpc>
            </a:pPr>
            <a:r>
              <a:rPr lang="en-US" dirty="0"/>
              <a:t>250bp</a:t>
            </a:r>
          </a:p>
        </p:txBody>
      </p:sp>
      <p:sp>
        <p:nvSpPr>
          <p:cNvPr id="2" name="TextBox 1">
            <a:extLst>
              <a:ext uri="{FF2B5EF4-FFF2-40B4-BE49-F238E27FC236}">
                <a16:creationId xmlns:a16="http://schemas.microsoft.com/office/drawing/2014/main" id="{C9B04BE3-0BE5-A04A-83A3-C1E57C16F662}"/>
              </a:ext>
            </a:extLst>
          </p:cNvPr>
          <p:cNvSpPr txBox="1"/>
          <p:nvPr/>
        </p:nvSpPr>
        <p:spPr>
          <a:xfrm>
            <a:off x="4225799" y="3709301"/>
            <a:ext cx="1199367" cy="307777"/>
          </a:xfrm>
          <a:prstGeom prst="rect">
            <a:avLst/>
          </a:prstGeom>
          <a:noFill/>
        </p:spPr>
        <p:txBody>
          <a:bodyPr wrap="none" rtlCol="0">
            <a:spAutoFit/>
          </a:bodyPr>
          <a:lstStyle/>
          <a:p>
            <a:r>
              <a:rPr lang="en-US" b="1" dirty="0"/>
              <a:t>Short Read:</a:t>
            </a:r>
          </a:p>
        </p:txBody>
      </p:sp>
      <p:sp>
        <p:nvSpPr>
          <p:cNvPr id="15" name="TextBox 14">
            <a:extLst>
              <a:ext uri="{FF2B5EF4-FFF2-40B4-BE49-F238E27FC236}">
                <a16:creationId xmlns:a16="http://schemas.microsoft.com/office/drawing/2014/main" id="{FA282A86-AC16-1749-ABD9-E06037F29009}"/>
              </a:ext>
            </a:extLst>
          </p:cNvPr>
          <p:cNvSpPr txBox="1"/>
          <p:nvPr/>
        </p:nvSpPr>
        <p:spPr>
          <a:xfrm>
            <a:off x="4225799" y="5392239"/>
            <a:ext cx="1167307" cy="307777"/>
          </a:xfrm>
          <a:prstGeom prst="rect">
            <a:avLst/>
          </a:prstGeom>
          <a:noFill/>
        </p:spPr>
        <p:txBody>
          <a:bodyPr wrap="none" rtlCol="0">
            <a:spAutoFit/>
          </a:bodyPr>
          <a:lstStyle/>
          <a:p>
            <a:r>
              <a:rPr lang="en-US" b="1" dirty="0"/>
              <a:t>Long Read:</a:t>
            </a:r>
          </a:p>
        </p:txBody>
      </p:sp>
      <p:cxnSp>
        <p:nvCxnSpPr>
          <p:cNvPr id="16" name="Straight Connector 15">
            <a:extLst>
              <a:ext uri="{FF2B5EF4-FFF2-40B4-BE49-F238E27FC236}">
                <a16:creationId xmlns:a16="http://schemas.microsoft.com/office/drawing/2014/main" id="{3FB933AF-EFCC-1D45-848E-804CFDAA80B1}"/>
              </a:ext>
            </a:extLst>
          </p:cNvPr>
          <p:cNvCxnSpPr>
            <a:cxnSpLocks/>
          </p:cNvCxnSpPr>
          <p:nvPr/>
        </p:nvCxnSpPr>
        <p:spPr>
          <a:xfrm>
            <a:off x="877078" y="6019997"/>
            <a:ext cx="806164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A077CB-69EE-1F41-8F01-0D73227D5069}"/>
              </a:ext>
            </a:extLst>
          </p:cNvPr>
          <p:cNvSpPr txBox="1"/>
          <p:nvPr/>
        </p:nvSpPr>
        <p:spPr>
          <a:xfrm>
            <a:off x="4297547" y="6050009"/>
            <a:ext cx="2736647" cy="307777"/>
          </a:xfrm>
          <a:prstGeom prst="rect">
            <a:avLst/>
          </a:prstGeom>
          <a:noFill/>
        </p:spPr>
        <p:txBody>
          <a:bodyPr wrap="none" rtlCol="0">
            <a:spAutoFit/>
          </a:bodyPr>
          <a:lstStyle/>
          <a:p>
            <a:r>
              <a:rPr lang="en-US" dirty="0"/>
              <a:t>Original DNA Fragment: 10kbp+</a:t>
            </a:r>
          </a:p>
        </p:txBody>
      </p:sp>
      <p:cxnSp>
        <p:nvCxnSpPr>
          <p:cNvPr id="20" name="Straight Arrow Connector 19">
            <a:extLst>
              <a:ext uri="{FF2B5EF4-FFF2-40B4-BE49-F238E27FC236}">
                <a16:creationId xmlns:a16="http://schemas.microsoft.com/office/drawing/2014/main" id="{17C6BE86-F4A3-874D-BBE1-285232DA8BBD}"/>
              </a:ext>
            </a:extLst>
          </p:cNvPr>
          <p:cNvCxnSpPr>
            <a:cxnSpLocks/>
          </p:cNvCxnSpPr>
          <p:nvPr/>
        </p:nvCxnSpPr>
        <p:spPr>
          <a:xfrm>
            <a:off x="877078" y="5775401"/>
            <a:ext cx="806164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BBCFBFA-1BD2-0143-8F33-B45EEC3B0EE5}"/>
              </a:ext>
            </a:extLst>
          </p:cNvPr>
          <p:cNvSpPr txBox="1"/>
          <p:nvPr/>
        </p:nvSpPr>
        <p:spPr>
          <a:xfrm>
            <a:off x="871730" y="5222170"/>
            <a:ext cx="811441" cy="523220"/>
          </a:xfrm>
          <a:prstGeom prst="rect">
            <a:avLst/>
          </a:prstGeom>
          <a:noFill/>
        </p:spPr>
        <p:txBody>
          <a:bodyPr wrap="none" rtlCol="0">
            <a:spAutoFit/>
          </a:bodyPr>
          <a:lstStyle/>
          <a:p>
            <a:pPr algn="r"/>
            <a:r>
              <a:rPr lang="en-US" dirty="0"/>
              <a:t>Read 1:</a:t>
            </a:r>
          </a:p>
          <a:p>
            <a:pPr algn="r"/>
            <a:r>
              <a:rPr lang="en-US" dirty="0"/>
              <a:t>10kbp+</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Alignment challenges</a:t>
            </a:r>
            <a:endParaRPr/>
          </a:p>
        </p:txBody>
      </p:sp>
      <p:pic>
        <p:nvPicPr>
          <p:cNvPr id="349" name="Google Shape;349;p56"/>
          <p:cNvPicPr preferRelativeResize="0"/>
          <p:nvPr/>
        </p:nvPicPr>
        <p:blipFill>
          <a:blip r:embed="rId3">
            <a:alphaModFix/>
          </a:blip>
          <a:stretch>
            <a:fillRect/>
          </a:stretch>
        </p:blipFill>
        <p:spPr>
          <a:xfrm>
            <a:off x="1600575" y="796225"/>
            <a:ext cx="6209299" cy="5223574"/>
          </a:xfrm>
          <a:prstGeom prst="rect">
            <a:avLst/>
          </a:prstGeom>
          <a:noFill/>
          <a:ln>
            <a:noFill/>
          </a:ln>
        </p:spPr>
      </p:pic>
      <p:sp>
        <p:nvSpPr>
          <p:cNvPr id="350" name="Google Shape;350;p56"/>
          <p:cNvSpPr/>
          <p:nvPr/>
        </p:nvSpPr>
        <p:spPr>
          <a:xfrm>
            <a:off x="1463300" y="3726375"/>
            <a:ext cx="6488400" cy="2320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A7968BCD-69FC-1B44-A0B3-A306A39541A4}"/>
              </a:ext>
            </a:extLst>
          </p:cNvPr>
          <p:cNvSpPr txBox="1"/>
          <p:nvPr/>
        </p:nvSpPr>
        <p:spPr>
          <a:xfrm>
            <a:off x="24328" y="6074228"/>
            <a:ext cx="8922635" cy="253916"/>
          </a:xfrm>
          <a:prstGeom prst="rect">
            <a:avLst/>
          </a:prstGeom>
          <a:noFill/>
        </p:spPr>
        <p:txBody>
          <a:bodyPr wrap="none" rtlCol="0">
            <a:spAutoFit/>
          </a:bodyPr>
          <a:lstStyle/>
          <a:p>
            <a:r>
              <a:rPr lang="en-US" sz="1050" dirty="0" err="1"/>
              <a:t>Sedlazeck</a:t>
            </a:r>
            <a:r>
              <a:rPr lang="en-US" sz="1050" dirty="0"/>
              <a:t> F. et al. </a:t>
            </a:r>
            <a:r>
              <a:rPr lang="en-US" sz="1050" i="1" dirty="0"/>
              <a:t>Accurate detection of complex structural variations using single-molecule sequencing</a:t>
            </a:r>
            <a:r>
              <a:rPr lang="en-US" sz="1050" dirty="0"/>
              <a:t>. (2018). </a:t>
            </a:r>
            <a:r>
              <a:rPr lang="en-US" sz="1050" i="1" dirty="0"/>
              <a:t>Nature Methods</a:t>
            </a:r>
            <a:r>
              <a:rPr lang="en-US" sz="1050" dirty="0"/>
              <a:t>. PMID: 29713083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Alignment challenges</a:t>
            </a:r>
            <a:endParaRPr/>
          </a:p>
        </p:txBody>
      </p:sp>
      <p:pic>
        <p:nvPicPr>
          <p:cNvPr id="349" name="Google Shape;349;p56"/>
          <p:cNvPicPr preferRelativeResize="0"/>
          <p:nvPr/>
        </p:nvPicPr>
        <p:blipFill>
          <a:blip r:embed="rId3">
            <a:alphaModFix/>
          </a:blip>
          <a:stretch>
            <a:fillRect/>
          </a:stretch>
        </p:blipFill>
        <p:spPr>
          <a:xfrm>
            <a:off x="1600575" y="796225"/>
            <a:ext cx="6209299" cy="5223574"/>
          </a:xfrm>
          <a:prstGeom prst="rect">
            <a:avLst/>
          </a:prstGeom>
          <a:noFill/>
          <a:ln>
            <a:noFill/>
          </a:ln>
        </p:spPr>
      </p:pic>
      <p:sp>
        <p:nvSpPr>
          <p:cNvPr id="350" name="Google Shape;350;p56"/>
          <p:cNvSpPr/>
          <p:nvPr/>
        </p:nvSpPr>
        <p:spPr>
          <a:xfrm>
            <a:off x="1463300" y="3726375"/>
            <a:ext cx="6488400" cy="2320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A7968BCD-69FC-1B44-A0B3-A306A39541A4}"/>
              </a:ext>
            </a:extLst>
          </p:cNvPr>
          <p:cNvSpPr txBox="1"/>
          <p:nvPr/>
        </p:nvSpPr>
        <p:spPr>
          <a:xfrm>
            <a:off x="24328" y="6074228"/>
            <a:ext cx="8922635" cy="253916"/>
          </a:xfrm>
          <a:prstGeom prst="rect">
            <a:avLst/>
          </a:prstGeom>
          <a:noFill/>
        </p:spPr>
        <p:txBody>
          <a:bodyPr wrap="none" rtlCol="0">
            <a:spAutoFit/>
          </a:bodyPr>
          <a:lstStyle/>
          <a:p>
            <a:r>
              <a:rPr lang="en-US" sz="1050" dirty="0" err="1"/>
              <a:t>Sedlazeck</a:t>
            </a:r>
            <a:r>
              <a:rPr lang="en-US" sz="1050" dirty="0"/>
              <a:t> F. et al. </a:t>
            </a:r>
            <a:r>
              <a:rPr lang="en-US" sz="1050" i="1" dirty="0"/>
              <a:t>Accurate detection of complex structural variations using single-molecule sequencing</a:t>
            </a:r>
            <a:r>
              <a:rPr lang="en-US" sz="1050" dirty="0"/>
              <a:t>. (2018). </a:t>
            </a:r>
            <a:r>
              <a:rPr lang="en-US" sz="1050" i="1" dirty="0"/>
              <a:t>Nature Methods</a:t>
            </a:r>
            <a:r>
              <a:rPr lang="en-US" sz="1050" dirty="0"/>
              <a:t>. PMID: 29713083</a:t>
            </a:r>
          </a:p>
        </p:txBody>
      </p:sp>
      <p:sp>
        <p:nvSpPr>
          <p:cNvPr id="2" name="Frame 1">
            <a:extLst>
              <a:ext uri="{FF2B5EF4-FFF2-40B4-BE49-F238E27FC236}">
                <a16:creationId xmlns:a16="http://schemas.microsoft.com/office/drawing/2014/main" id="{2E9FF8BC-AE40-8344-A044-2D1BE2878E30}"/>
              </a:ext>
            </a:extLst>
          </p:cNvPr>
          <p:cNvSpPr/>
          <p:nvPr/>
        </p:nvSpPr>
        <p:spPr>
          <a:xfrm>
            <a:off x="2743201" y="1007706"/>
            <a:ext cx="1315616" cy="2864498"/>
          </a:xfrm>
          <a:prstGeom prst="frame">
            <a:avLst>
              <a:gd name="adj1" fmla="val 2042"/>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2308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err="1"/>
              <a:t>coNvex</a:t>
            </a:r>
            <a:r>
              <a:rPr lang="en-GB" dirty="0"/>
              <a:t> Gap-cost </a:t>
            </a:r>
            <a:r>
              <a:rPr lang="en-GB" dirty="0" err="1"/>
              <a:t>alignMents</a:t>
            </a:r>
            <a:r>
              <a:rPr lang="en-GB" dirty="0"/>
              <a:t> for Long Reads (NGMLR)</a:t>
            </a:r>
            <a:endParaRPr dirty="0"/>
          </a:p>
        </p:txBody>
      </p:sp>
      <p:sp>
        <p:nvSpPr>
          <p:cNvPr id="356" name="Google Shape;356;p57"/>
          <p:cNvSpPr txBox="1">
            <a:spLocks noGrp="1"/>
          </p:cNvSpPr>
          <p:nvPr>
            <p:ph type="body" idx="1"/>
          </p:nvPr>
        </p:nvSpPr>
        <p:spPr>
          <a:xfrm>
            <a:off x="457200" y="872901"/>
            <a:ext cx="8229600" cy="12276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Char char="➢"/>
            </a:pPr>
            <a:r>
              <a:rPr lang="en-GB" dirty="0"/>
              <a:t>NGMLR - aligner specifically designed for long reads</a:t>
            </a:r>
            <a:endParaRPr dirty="0"/>
          </a:p>
          <a:p>
            <a:pPr marL="457200" lvl="0" indent="-330200" algn="l" rtl="0">
              <a:spcBef>
                <a:spcPts val="0"/>
              </a:spcBef>
              <a:spcAft>
                <a:spcPts val="0"/>
              </a:spcAft>
              <a:buSzPts val="1600"/>
              <a:buChar char="➢"/>
            </a:pPr>
            <a:r>
              <a:rPr lang="en-GB" dirty="0"/>
              <a:t>Convex scoring model</a:t>
            </a:r>
            <a:endParaRPr dirty="0"/>
          </a:p>
          <a:p>
            <a:pPr marL="914400" lvl="1" indent="-304800" algn="l" rtl="0">
              <a:spcBef>
                <a:spcPts val="0"/>
              </a:spcBef>
              <a:spcAft>
                <a:spcPts val="0"/>
              </a:spcAft>
              <a:buSzPts val="1200"/>
              <a:buChar char="○"/>
            </a:pPr>
            <a:r>
              <a:rPr lang="en-GB" dirty="0"/>
              <a:t>Extending an indel is penalized proportionally less the longer the indel is</a:t>
            </a:r>
            <a:endParaRPr dirty="0"/>
          </a:p>
        </p:txBody>
      </p:sp>
      <p:pic>
        <p:nvPicPr>
          <p:cNvPr id="357" name="Google Shape;357;p57"/>
          <p:cNvPicPr preferRelativeResize="0"/>
          <p:nvPr/>
        </p:nvPicPr>
        <p:blipFill>
          <a:blip r:embed="rId3">
            <a:alphaModFix/>
          </a:blip>
          <a:stretch>
            <a:fillRect/>
          </a:stretch>
        </p:blipFill>
        <p:spPr>
          <a:xfrm>
            <a:off x="2340780" y="1771513"/>
            <a:ext cx="4466903" cy="4218739"/>
          </a:xfrm>
          <a:prstGeom prst="rect">
            <a:avLst/>
          </a:prstGeom>
          <a:noFill/>
          <a:ln>
            <a:noFill/>
          </a:ln>
        </p:spPr>
      </p:pic>
      <p:sp>
        <p:nvSpPr>
          <p:cNvPr id="2" name="TextBox 1">
            <a:extLst>
              <a:ext uri="{FF2B5EF4-FFF2-40B4-BE49-F238E27FC236}">
                <a16:creationId xmlns:a16="http://schemas.microsoft.com/office/drawing/2014/main" id="{AACDEF7B-71C8-D048-A9D0-F156591D5C9A}"/>
              </a:ext>
            </a:extLst>
          </p:cNvPr>
          <p:cNvSpPr txBox="1"/>
          <p:nvPr/>
        </p:nvSpPr>
        <p:spPr>
          <a:xfrm>
            <a:off x="24328" y="6074228"/>
            <a:ext cx="8922635" cy="253916"/>
          </a:xfrm>
          <a:prstGeom prst="rect">
            <a:avLst/>
          </a:prstGeom>
          <a:noFill/>
        </p:spPr>
        <p:txBody>
          <a:bodyPr wrap="none" rtlCol="0">
            <a:spAutoFit/>
          </a:bodyPr>
          <a:lstStyle/>
          <a:p>
            <a:r>
              <a:rPr lang="en-US" sz="1050" dirty="0" err="1"/>
              <a:t>Sedlazeck</a:t>
            </a:r>
            <a:r>
              <a:rPr lang="en-US" sz="1050" dirty="0"/>
              <a:t> F. et al. </a:t>
            </a:r>
            <a:r>
              <a:rPr lang="en-US" sz="1050" i="1" dirty="0"/>
              <a:t>Accurate detection of complex structural variations using single-molecule sequencing</a:t>
            </a:r>
            <a:r>
              <a:rPr lang="en-US" sz="1050" dirty="0"/>
              <a:t>. (2018). </a:t>
            </a:r>
            <a:r>
              <a:rPr lang="en-US" sz="1050" i="1" dirty="0"/>
              <a:t>Nature Methods</a:t>
            </a:r>
            <a:r>
              <a:rPr lang="en-US" sz="1050" dirty="0"/>
              <a:t>. PMID: 29713083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Alignment challenges</a:t>
            </a:r>
            <a:endParaRPr/>
          </a:p>
        </p:txBody>
      </p:sp>
      <p:pic>
        <p:nvPicPr>
          <p:cNvPr id="363" name="Google Shape;363;p58"/>
          <p:cNvPicPr preferRelativeResize="0"/>
          <p:nvPr/>
        </p:nvPicPr>
        <p:blipFill>
          <a:blip r:embed="rId3">
            <a:alphaModFix/>
          </a:blip>
          <a:stretch>
            <a:fillRect/>
          </a:stretch>
        </p:blipFill>
        <p:spPr>
          <a:xfrm>
            <a:off x="1600575" y="796225"/>
            <a:ext cx="6209299" cy="5223574"/>
          </a:xfrm>
          <a:prstGeom prst="rect">
            <a:avLst/>
          </a:prstGeom>
          <a:noFill/>
          <a:ln>
            <a:noFill/>
          </a:ln>
        </p:spPr>
      </p:pic>
      <p:sp>
        <p:nvSpPr>
          <p:cNvPr id="4" name="TextBox 3">
            <a:extLst>
              <a:ext uri="{FF2B5EF4-FFF2-40B4-BE49-F238E27FC236}">
                <a16:creationId xmlns:a16="http://schemas.microsoft.com/office/drawing/2014/main" id="{38EF87CA-A39D-A046-A8DA-1616C5E9ACBD}"/>
              </a:ext>
            </a:extLst>
          </p:cNvPr>
          <p:cNvSpPr txBox="1"/>
          <p:nvPr/>
        </p:nvSpPr>
        <p:spPr>
          <a:xfrm>
            <a:off x="24328" y="6074228"/>
            <a:ext cx="8922635" cy="253916"/>
          </a:xfrm>
          <a:prstGeom prst="rect">
            <a:avLst/>
          </a:prstGeom>
          <a:noFill/>
        </p:spPr>
        <p:txBody>
          <a:bodyPr wrap="none" rtlCol="0">
            <a:spAutoFit/>
          </a:bodyPr>
          <a:lstStyle/>
          <a:p>
            <a:r>
              <a:rPr lang="en-US" sz="1050" dirty="0" err="1"/>
              <a:t>Sedlazeck</a:t>
            </a:r>
            <a:r>
              <a:rPr lang="en-US" sz="1050" dirty="0"/>
              <a:t> F. et al. </a:t>
            </a:r>
            <a:r>
              <a:rPr lang="en-US" sz="1050" i="1" dirty="0"/>
              <a:t>Accurate detection of complex structural variations using single-molecule sequencing</a:t>
            </a:r>
            <a:r>
              <a:rPr lang="en-US" sz="1050" dirty="0"/>
              <a:t>. (2018). </a:t>
            </a:r>
            <a:r>
              <a:rPr lang="en-US" sz="1050" i="1" dirty="0"/>
              <a:t>Nature Methods</a:t>
            </a:r>
            <a:r>
              <a:rPr lang="en-US" sz="1050" dirty="0"/>
              <a:t>. PMID: 29713083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Comparison of aligners (simulated data)</a:t>
            </a:r>
            <a:endParaRPr/>
          </a:p>
        </p:txBody>
      </p:sp>
      <p:pic>
        <p:nvPicPr>
          <p:cNvPr id="369" name="Google Shape;369;p59"/>
          <p:cNvPicPr preferRelativeResize="0"/>
          <p:nvPr/>
        </p:nvPicPr>
        <p:blipFill rotWithShape="1">
          <a:blip r:embed="rId3">
            <a:alphaModFix/>
          </a:blip>
          <a:srcRect r="3121"/>
          <a:stretch/>
        </p:blipFill>
        <p:spPr>
          <a:xfrm>
            <a:off x="3248351" y="733484"/>
            <a:ext cx="5282859" cy="5340744"/>
          </a:xfrm>
          <a:prstGeom prst="rect">
            <a:avLst/>
          </a:prstGeom>
          <a:noFill/>
          <a:ln>
            <a:noFill/>
          </a:ln>
        </p:spPr>
      </p:pic>
      <p:sp>
        <p:nvSpPr>
          <p:cNvPr id="2" name="Rectangle 1">
            <a:extLst>
              <a:ext uri="{FF2B5EF4-FFF2-40B4-BE49-F238E27FC236}">
                <a16:creationId xmlns:a16="http://schemas.microsoft.com/office/drawing/2014/main" id="{F9265C89-F571-F84A-A430-009A4EEB1969}"/>
              </a:ext>
            </a:extLst>
          </p:cNvPr>
          <p:cNvSpPr/>
          <p:nvPr/>
        </p:nvSpPr>
        <p:spPr>
          <a:xfrm>
            <a:off x="2682587" y="2458274"/>
            <a:ext cx="300588" cy="300588"/>
          </a:xfrm>
          <a:prstGeom prst="rect">
            <a:avLst/>
          </a:prstGeom>
          <a:solidFill>
            <a:srgbClr val="44A54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C81CB1-1CD5-8745-B676-8B7F9B262FB2}"/>
              </a:ext>
            </a:extLst>
          </p:cNvPr>
          <p:cNvSpPr/>
          <p:nvPr/>
        </p:nvSpPr>
        <p:spPr>
          <a:xfrm>
            <a:off x="2682587" y="2958168"/>
            <a:ext cx="300588" cy="300588"/>
          </a:xfrm>
          <a:prstGeom prst="rect">
            <a:avLst/>
          </a:prstGeom>
          <a:solidFill>
            <a:srgbClr val="FFFF2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E8C2AB-083B-9F44-A77A-1CCFBA28953A}"/>
              </a:ext>
            </a:extLst>
          </p:cNvPr>
          <p:cNvSpPr/>
          <p:nvPr/>
        </p:nvSpPr>
        <p:spPr>
          <a:xfrm>
            <a:off x="2682587" y="3458062"/>
            <a:ext cx="300588" cy="300588"/>
          </a:xfrm>
          <a:prstGeom prst="rect">
            <a:avLst/>
          </a:prstGeom>
          <a:solidFill>
            <a:srgbClr val="E0171B"/>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3EC2D8-E2A6-2648-B7BE-F83F87DC4239}"/>
              </a:ext>
            </a:extLst>
          </p:cNvPr>
          <p:cNvSpPr txBox="1"/>
          <p:nvPr/>
        </p:nvSpPr>
        <p:spPr>
          <a:xfrm>
            <a:off x="1004848" y="2081186"/>
            <a:ext cx="1715534" cy="307777"/>
          </a:xfrm>
          <a:prstGeom prst="rect">
            <a:avLst/>
          </a:prstGeom>
          <a:noFill/>
        </p:spPr>
        <p:txBody>
          <a:bodyPr wrap="none" rtlCol="0">
            <a:spAutoFit/>
          </a:bodyPr>
          <a:lstStyle/>
          <a:p>
            <a:r>
              <a:rPr lang="en-US" b="1" dirty="0"/>
              <a:t>Alignment Status:</a:t>
            </a:r>
          </a:p>
        </p:txBody>
      </p:sp>
      <p:sp>
        <p:nvSpPr>
          <p:cNvPr id="9" name="Rectangle 8">
            <a:extLst>
              <a:ext uri="{FF2B5EF4-FFF2-40B4-BE49-F238E27FC236}">
                <a16:creationId xmlns:a16="http://schemas.microsoft.com/office/drawing/2014/main" id="{5623DACC-3A64-3D4A-BE48-F14231B0FB00}"/>
              </a:ext>
            </a:extLst>
          </p:cNvPr>
          <p:cNvSpPr/>
          <p:nvPr/>
        </p:nvSpPr>
        <p:spPr>
          <a:xfrm>
            <a:off x="2682587" y="3957956"/>
            <a:ext cx="300588" cy="300588"/>
          </a:xfrm>
          <a:prstGeom prst="rect">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0538F8B-0493-8548-AAC6-4EE30029A695}"/>
              </a:ext>
            </a:extLst>
          </p:cNvPr>
          <p:cNvSpPr/>
          <p:nvPr/>
        </p:nvSpPr>
        <p:spPr>
          <a:xfrm>
            <a:off x="2682587" y="4457849"/>
            <a:ext cx="300588" cy="300588"/>
          </a:xfrm>
          <a:prstGeom prst="rect">
            <a:avLst/>
          </a:prstGeom>
          <a:solidFill>
            <a:srgbClr val="8E8E8E"/>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D6DB3C-1CE3-BE43-BD02-EA2AD9DE208B}"/>
              </a:ext>
            </a:extLst>
          </p:cNvPr>
          <p:cNvSpPr txBox="1"/>
          <p:nvPr/>
        </p:nvSpPr>
        <p:spPr>
          <a:xfrm>
            <a:off x="1823982" y="2449667"/>
            <a:ext cx="782587" cy="307777"/>
          </a:xfrm>
          <a:prstGeom prst="rect">
            <a:avLst/>
          </a:prstGeom>
          <a:noFill/>
        </p:spPr>
        <p:txBody>
          <a:bodyPr wrap="none" rtlCol="0">
            <a:spAutoFit/>
          </a:bodyPr>
          <a:lstStyle/>
          <a:p>
            <a:pPr algn="r"/>
            <a:r>
              <a:rPr lang="en-US" dirty="0"/>
              <a:t>Precise</a:t>
            </a:r>
          </a:p>
        </p:txBody>
      </p:sp>
      <p:sp>
        <p:nvSpPr>
          <p:cNvPr id="5" name="TextBox 4">
            <a:extLst>
              <a:ext uri="{FF2B5EF4-FFF2-40B4-BE49-F238E27FC236}">
                <a16:creationId xmlns:a16="http://schemas.microsoft.com/office/drawing/2014/main" id="{8667884A-1AD2-8D4E-9AF3-FF35C80E86B4}"/>
              </a:ext>
            </a:extLst>
          </p:cNvPr>
          <p:cNvSpPr txBox="1"/>
          <p:nvPr/>
        </p:nvSpPr>
        <p:spPr>
          <a:xfrm>
            <a:off x="1695742" y="2984484"/>
            <a:ext cx="910827" cy="307777"/>
          </a:xfrm>
          <a:prstGeom prst="rect">
            <a:avLst/>
          </a:prstGeom>
          <a:noFill/>
        </p:spPr>
        <p:txBody>
          <a:bodyPr wrap="none" rtlCol="0">
            <a:spAutoFit/>
          </a:bodyPr>
          <a:lstStyle/>
          <a:p>
            <a:pPr algn="r"/>
            <a:r>
              <a:rPr lang="en-US" dirty="0"/>
              <a:t>Indicated</a:t>
            </a:r>
          </a:p>
        </p:txBody>
      </p:sp>
      <p:sp>
        <p:nvSpPr>
          <p:cNvPr id="8" name="TextBox 7">
            <a:extLst>
              <a:ext uri="{FF2B5EF4-FFF2-40B4-BE49-F238E27FC236}">
                <a16:creationId xmlns:a16="http://schemas.microsoft.com/office/drawing/2014/main" id="{2A173200-4C7A-EE47-B592-5DF45E6AFA37}"/>
              </a:ext>
            </a:extLst>
          </p:cNvPr>
          <p:cNvSpPr txBox="1"/>
          <p:nvPr/>
        </p:nvSpPr>
        <p:spPr>
          <a:xfrm>
            <a:off x="1865661" y="3478305"/>
            <a:ext cx="740908" cy="307777"/>
          </a:xfrm>
          <a:prstGeom prst="rect">
            <a:avLst/>
          </a:prstGeom>
          <a:noFill/>
        </p:spPr>
        <p:txBody>
          <a:bodyPr wrap="none" rtlCol="0">
            <a:spAutoFit/>
          </a:bodyPr>
          <a:lstStyle/>
          <a:p>
            <a:pPr algn="r"/>
            <a:r>
              <a:rPr lang="en-US" dirty="0"/>
              <a:t>Forced</a:t>
            </a:r>
          </a:p>
        </p:txBody>
      </p:sp>
      <p:sp>
        <p:nvSpPr>
          <p:cNvPr id="11" name="TextBox 10">
            <a:extLst>
              <a:ext uri="{FF2B5EF4-FFF2-40B4-BE49-F238E27FC236}">
                <a16:creationId xmlns:a16="http://schemas.microsoft.com/office/drawing/2014/main" id="{15B9C6A4-CA43-4B40-98BA-51DD5D442F02}"/>
              </a:ext>
            </a:extLst>
          </p:cNvPr>
          <p:cNvSpPr txBox="1"/>
          <p:nvPr/>
        </p:nvSpPr>
        <p:spPr>
          <a:xfrm>
            <a:off x="1118661" y="3969445"/>
            <a:ext cx="1487908" cy="307777"/>
          </a:xfrm>
          <a:prstGeom prst="rect">
            <a:avLst/>
          </a:prstGeom>
          <a:noFill/>
        </p:spPr>
        <p:txBody>
          <a:bodyPr wrap="none" rtlCol="0">
            <a:spAutoFit/>
          </a:bodyPr>
          <a:lstStyle/>
          <a:p>
            <a:pPr algn="r"/>
            <a:r>
              <a:rPr lang="en-US" dirty="0"/>
              <a:t>Unaligned reads</a:t>
            </a:r>
          </a:p>
        </p:txBody>
      </p:sp>
      <p:sp>
        <p:nvSpPr>
          <p:cNvPr id="12" name="TextBox 11">
            <a:extLst>
              <a:ext uri="{FF2B5EF4-FFF2-40B4-BE49-F238E27FC236}">
                <a16:creationId xmlns:a16="http://schemas.microsoft.com/office/drawing/2014/main" id="{1BCB339B-025A-9043-91D1-39BF1632EF73}"/>
              </a:ext>
            </a:extLst>
          </p:cNvPr>
          <p:cNvSpPr txBox="1"/>
          <p:nvPr/>
        </p:nvSpPr>
        <p:spPr>
          <a:xfrm>
            <a:off x="550310" y="4346533"/>
            <a:ext cx="2056259" cy="523220"/>
          </a:xfrm>
          <a:prstGeom prst="rect">
            <a:avLst/>
          </a:prstGeom>
          <a:noFill/>
        </p:spPr>
        <p:txBody>
          <a:bodyPr wrap="square" rtlCol="0">
            <a:spAutoFit/>
          </a:bodyPr>
          <a:lstStyle/>
          <a:p>
            <a:pPr algn="r"/>
            <a:r>
              <a:rPr lang="en-US" dirty="0"/>
              <a:t>Trimmed but not aligned through the SV</a:t>
            </a:r>
          </a:p>
        </p:txBody>
      </p:sp>
      <p:sp>
        <p:nvSpPr>
          <p:cNvPr id="16" name="TextBox 15">
            <a:extLst>
              <a:ext uri="{FF2B5EF4-FFF2-40B4-BE49-F238E27FC236}">
                <a16:creationId xmlns:a16="http://schemas.microsoft.com/office/drawing/2014/main" id="{0FA94BE9-7C71-8841-9BDF-FABC837B1D20}"/>
              </a:ext>
            </a:extLst>
          </p:cNvPr>
          <p:cNvSpPr txBox="1"/>
          <p:nvPr/>
        </p:nvSpPr>
        <p:spPr>
          <a:xfrm>
            <a:off x="24328" y="6074228"/>
            <a:ext cx="8922635" cy="253916"/>
          </a:xfrm>
          <a:prstGeom prst="rect">
            <a:avLst/>
          </a:prstGeom>
          <a:noFill/>
        </p:spPr>
        <p:txBody>
          <a:bodyPr wrap="none" rtlCol="0">
            <a:spAutoFit/>
          </a:bodyPr>
          <a:lstStyle/>
          <a:p>
            <a:r>
              <a:rPr lang="en-US" sz="1050" dirty="0" err="1"/>
              <a:t>Sedlazeck</a:t>
            </a:r>
            <a:r>
              <a:rPr lang="en-US" sz="1050" dirty="0"/>
              <a:t> F. et al. </a:t>
            </a:r>
            <a:r>
              <a:rPr lang="en-US" sz="1050" i="1" dirty="0"/>
              <a:t>Accurate detection of complex structural variations using single-molecule sequencing</a:t>
            </a:r>
            <a:r>
              <a:rPr lang="en-US" sz="1050" dirty="0"/>
              <a:t>. (2018). </a:t>
            </a:r>
            <a:r>
              <a:rPr lang="en-US" sz="1050" i="1" dirty="0"/>
              <a:t>Nature Methods</a:t>
            </a:r>
            <a:r>
              <a:rPr lang="en-US" sz="1050" dirty="0"/>
              <a:t>. PMID: 29713083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0"/>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Sniffles</a:t>
            </a:r>
            <a:endParaRPr/>
          </a:p>
        </p:txBody>
      </p:sp>
      <p:sp>
        <p:nvSpPr>
          <p:cNvPr id="376" name="Google Shape;376;p60"/>
          <p:cNvSpPr txBox="1">
            <a:spLocks noGrp="1"/>
          </p:cNvSpPr>
          <p:nvPr>
            <p:ph type="body" idx="1"/>
          </p:nvPr>
        </p:nvSpPr>
        <p:spPr>
          <a:xfrm>
            <a:off x="457200" y="838699"/>
            <a:ext cx="8229600" cy="5904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GB"/>
              <a:t>SV detection from long read alignments</a:t>
            </a:r>
            <a:endParaRPr/>
          </a:p>
        </p:txBody>
      </p:sp>
      <p:pic>
        <p:nvPicPr>
          <p:cNvPr id="377" name="Google Shape;377;p60"/>
          <p:cNvPicPr preferRelativeResize="0"/>
          <p:nvPr/>
        </p:nvPicPr>
        <p:blipFill>
          <a:blip r:embed="rId3">
            <a:alphaModFix/>
          </a:blip>
          <a:stretch>
            <a:fillRect/>
          </a:stretch>
        </p:blipFill>
        <p:spPr>
          <a:xfrm>
            <a:off x="1835929" y="1380977"/>
            <a:ext cx="5030667" cy="4693251"/>
          </a:xfrm>
          <a:prstGeom prst="rect">
            <a:avLst/>
          </a:prstGeom>
          <a:noFill/>
          <a:ln>
            <a:noFill/>
          </a:ln>
        </p:spPr>
      </p:pic>
      <p:sp>
        <p:nvSpPr>
          <p:cNvPr id="378" name="Google Shape;378;p60"/>
          <p:cNvSpPr/>
          <p:nvPr/>
        </p:nvSpPr>
        <p:spPr>
          <a:xfrm>
            <a:off x="1758900" y="1276577"/>
            <a:ext cx="502500" cy="6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33A497E8-3F01-6645-A7C8-5BE605B2D628}"/>
              </a:ext>
            </a:extLst>
          </p:cNvPr>
          <p:cNvSpPr txBox="1"/>
          <p:nvPr/>
        </p:nvSpPr>
        <p:spPr>
          <a:xfrm>
            <a:off x="24328" y="6074228"/>
            <a:ext cx="8922635" cy="253916"/>
          </a:xfrm>
          <a:prstGeom prst="rect">
            <a:avLst/>
          </a:prstGeom>
          <a:noFill/>
        </p:spPr>
        <p:txBody>
          <a:bodyPr wrap="none" rtlCol="0">
            <a:spAutoFit/>
          </a:bodyPr>
          <a:lstStyle/>
          <a:p>
            <a:r>
              <a:rPr lang="en-US" sz="1050" dirty="0" err="1"/>
              <a:t>Sedlazeck</a:t>
            </a:r>
            <a:r>
              <a:rPr lang="en-US" sz="1050" dirty="0"/>
              <a:t> F. et al. </a:t>
            </a:r>
            <a:r>
              <a:rPr lang="en-US" sz="1050" i="1" dirty="0"/>
              <a:t>Accurate detection of complex structural variations using single-molecule sequencing</a:t>
            </a:r>
            <a:r>
              <a:rPr lang="en-US" sz="1050" dirty="0"/>
              <a:t>. (2018). </a:t>
            </a:r>
            <a:r>
              <a:rPr lang="en-US" sz="1050" i="1" dirty="0"/>
              <a:t>Nature Methods</a:t>
            </a:r>
            <a:r>
              <a:rPr lang="en-US" sz="1050" dirty="0"/>
              <a:t>. PMID: 29713083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1"/>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Sniffles performance</a:t>
            </a:r>
            <a:endParaRPr/>
          </a:p>
        </p:txBody>
      </p:sp>
      <p:pic>
        <p:nvPicPr>
          <p:cNvPr id="384" name="Google Shape;384;p61"/>
          <p:cNvPicPr preferRelativeResize="0"/>
          <p:nvPr/>
        </p:nvPicPr>
        <p:blipFill>
          <a:blip r:embed="rId3">
            <a:alphaModFix/>
          </a:blip>
          <a:stretch>
            <a:fillRect/>
          </a:stretch>
        </p:blipFill>
        <p:spPr>
          <a:xfrm>
            <a:off x="3337561" y="779543"/>
            <a:ext cx="5379908" cy="5294686"/>
          </a:xfrm>
          <a:prstGeom prst="rect">
            <a:avLst/>
          </a:prstGeom>
          <a:noFill/>
          <a:ln>
            <a:noFill/>
          </a:ln>
        </p:spPr>
      </p:pic>
      <p:sp>
        <p:nvSpPr>
          <p:cNvPr id="4" name="Rectangle 3">
            <a:extLst>
              <a:ext uri="{FF2B5EF4-FFF2-40B4-BE49-F238E27FC236}">
                <a16:creationId xmlns:a16="http://schemas.microsoft.com/office/drawing/2014/main" id="{F18D801C-E27B-2348-AD64-44F5811D8006}"/>
              </a:ext>
            </a:extLst>
          </p:cNvPr>
          <p:cNvSpPr/>
          <p:nvPr/>
        </p:nvSpPr>
        <p:spPr>
          <a:xfrm>
            <a:off x="2682587" y="2458274"/>
            <a:ext cx="300588" cy="300588"/>
          </a:xfrm>
          <a:prstGeom prst="rect">
            <a:avLst/>
          </a:prstGeom>
          <a:solidFill>
            <a:srgbClr val="44A54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D9390FD-C6F4-7444-A0A3-CDA2EE61595C}"/>
              </a:ext>
            </a:extLst>
          </p:cNvPr>
          <p:cNvSpPr/>
          <p:nvPr/>
        </p:nvSpPr>
        <p:spPr>
          <a:xfrm>
            <a:off x="2682587" y="2958168"/>
            <a:ext cx="300588" cy="300588"/>
          </a:xfrm>
          <a:prstGeom prst="rect">
            <a:avLst/>
          </a:prstGeom>
          <a:solidFill>
            <a:srgbClr val="FFFF2D"/>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5AE282-B9FA-F54F-8044-A4F00255CAC0}"/>
              </a:ext>
            </a:extLst>
          </p:cNvPr>
          <p:cNvSpPr/>
          <p:nvPr/>
        </p:nvSpPr>
        <p:spPr>
          <a:xfrm>
            <a:off x="2682587" y="3458062"/>
            <a:ext cx="300588" cy="300588"/>
          </a:xfrm>
          <a:prstGeom prst="rect">
            <a:avLst/>
          </a:prstGeom>
          <a:solidFill>
            <a:srgbClr val="E0171B"/>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2CF7725-E33C-4041-A056-502FCEA34E24}"/>
              </a:ext>
            </a:extLst>
          </p:cNvPr>
          <p:cNvSpPr txBox="1"/>
          <p:nvPr/>
        </p:nvSpPr>
        <p:spPr>
          <a:xfrm>
            <a:off x="1004848" y="2081186"/>
            <a:ext cx="1715534" cy="307777"/>
          </a:xfrm>
          <a:prstGeom prst="rect">
            <a:avLst/>
          </a:prstGeom>
          <a:noFill/>
        </p:spPr>
        <p:txBody>
          <a:bodyPr wrap="none" rtlCol="0">
            <a:spAutoFit/>
          </a:bodyPr>
          <a:lstStyle/>
          <a:p>
            <a:r>
              <a:rPr lang="en-US" b="1" dirty="0"/>
              <a:t>Alignment Status:</a:t>
            </a:r>
          </a:p>
        </p:txBody>
      </p:sp>
      <p:sp>
        <p:nvSpPr>
          <p:cNvPr id="8" name="Rectangle 7">
            <a:extLst>
              <a:ext uri="{FF2B5EF4-FFF2-40B4-BE49-F238E27FC236}">
                <a16:creationId xmlns:a16="http://schemas.microsoft.com/office/drawing/2014/main" id="{4D9252F9-FA43-F44E-A435-7F63AFFB215C}"/>
              </a:ext>
            </a:extLst>
          </p:cNvPr>
          <p:cNvSpPr/>
          <p:nvPr/>
        </p:nvSpPr>
        <p:spPr>
          <a:xfrm>
            <a:off x="2682587" y="3957956"/>
            <a:ext cx="300588" cy="300588"/>
          </a:xfrm>
          <a:prstGeom prst="rect">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BCEF59-FCD6-5545-A9A6-33880B42B9BE}"/>
              </a:ext>
            </a:extLst>
          </p:cNvPr>
          <p:cNvSpPr/>
          <p:nvPr/>
        </p:nvSpPr>
        <p:spPr>
          <a:xfrm>
            <a:off x="2682587" y="4457849"/>
            <a:ext cx="300588" cy="300588"/>
          </a:xfrm>
          <a:prstGeom prst="rect">
            <a:avLst/>
          </a:prstGeom>
          <a:solidFill>
            <a:srgbClr val="8E8E8E"/>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BF44A76-31DE-FA44-8325-25522B45E9D6}"/>
              </a:ext>
            </a:extLst>
          </p:cNvPr>
          <p:cNvSpPr txBox="1"/>
          <p:nvPr/>
        </p:nvSpPr>
        <p:spPr>
          <a:xfrm>
            <a:off x="1823982" y="2449667"/>
            <a:ext cx="782587" cy="307777"/>
          </a:xfrm>
          <a:prstGeom prst="rect">
            <a:avLst/>
          </a:prstGeom>
          <a:noFill/>
        </p:spPr>
        <p:txBody>
          <a:bodyPr wrap="none" rtlCol="0">
            <a:spAutoFit/>
          </a:bodyPr>
          <a:lstStyle/>
          <a:p>
            <a:pPr algn="r"/>
            <a:r>
              <a:rPr lang="en-US" dirty="0"/>
              <a:t>Precise</a:t>
            </a:r>
          </a:p>
        </p:txBody>
      </p:sp>
      <p:sp>
        <p:nvSpPr>
          <p:cNvPr id="11" name="TextBox 10">
            <a:extLst>
              <a:ext uri="{FF2B5EF4-FFF2-40B4-BE49-F238E27FC236}">
                <a16:creationId xmlns:a16="http://schemas.microsoft.com/office/drawing/2014/main" id="{F40F8563-B31F-464A-944A-3EEF212E43AB}"/>
              </a:ext>
            </a:extLst>
          </p:cNvPr>
          <p:cNvSpPr txBox="1"/>
          <p:nvPr/>
        </p:nvSpPr>
        <p:spPr>
          <a:xfrm>
            <a:off x="1695742" y="2984484"/>
            <a:ext cx="910827" cy="307777"/>
          </a:xfrm>
          <a:prstGeom prst="rect">
            <a:avLst/>
          </a:prstGeom>
          <a:noFill/>
        </p:spPr>
        <p:txBody>
          <a:bodyPr wrap="none" rtlCol="0">
            <a:spAutoFit/>
          </a:bodyPr>
          <a:lstStyle/>
          <a:p>
            <a:pPr algn="r"/>
            <a:r>
              <a:rPr lang="en-US" dirty="0"/>
              <a:t>Indicated</a:t>
            </a:r>
          </a:p>
        </p:txBody>
      </p:sp>
      <p:sp>
        <p:nvSpPr>
          <p:cNvPr id="12" name="TextBox 11">
            <a:extLst>
              <a:ext uri="{FF2B5EF4-FFF2-40B4-BE49-F238E27FC236}">
                <a16:creationId xmlns:a16="http://schemas.microsoft.com/office/drawing/2014/main" id="{A50403E8-6DB1-E848-893C-4CEA9479DD46}"/>
              </a:ext>
            </a:extLst>
          </p:cNvPr>
          <p:cNvSpPr txBox="1"/>
          <p:nvPr/>
        </p:nvSpPr>
        <p:spPr>
          <a:xfrm>
            <a:off x="1865661" y="3478305"/>
            <a:ext cx="740908" cy="307777"/>
          </a:xfrm>
          <a:prstGeom prst="rect">
            <a:avLst/>
          </a:prstGeom>
          <a:noFill/>
        </p:spPr>
        <p:txBody>
          <a:bodyPr wrap="none" rtlCol="0">
            <a:spAutoFit/>
          </a:bodyPr>
          <a:lstStyle/>
          <a:p>
            <a:pPr algn="r"/>
            <a:r>
              <a:rPr lang="en-US" dirty="0"/>
              <a:t>Forced</a:t>
            </a:r>
          </a:p>
        </p:txBody>
      </p:sp>
      <p:sp>
        <p:nvSpPr>
          <p:cNvPr id="13" name="TextBox 12">
            <a:extLst>
              <a:ext uri="{FF2B5EF4-FFF2-40B4-BE49-F238E27FC236}">
                <a16:creationId xmlns:a16="http://schemas.microsoft.com/office/drawing/2014/main" id="{CFDEC6C2-B2BB-1843-B378-3D8B35993C1D}"/>
              </a:ext>
            </a:extLst>
          </p:cNvPr>
          <p:cNvSpPr txBox="1"/>
          <p:nvPr/>
        </p:nvSpPr>
        <p:spPr>
          <a:xfrm>
            <a:off x="1118661" y="3969445"/>
            <a:ext cx="1487908" cy="307777"/>
          </a:xfrm>
          <a:prstGeom prst="rect">
            <a:avLst/>
          </a:prstGeom>
          <a:noFill/>
        </p:spPr>
        <p:txBody>
          <a:bodyPr wrap="none" rtlCol="0">
            <a:spAutoFit/>
          </a:bodyPr>
          <a:lstStyle/>
          <a:p>
            <a:pPr algn="r"/>
            <a:r>
              <a:rPr lang="en-US" dirty="0"/>
              <a:t>Unaligned reads</a:t>
            </a:r>
          </a:p>
        </p:txBody>
      </p:sp>
      <p:sp>
        <p:nvSpPr>
          <p:cNvPr id="14" name="TextBox 13">
            <a:extLst>
              <a:ext uri="{FF2B5EF4-FFF2-40B4-BE49-F238E27FC236}">
                <a16:creationId xmlns:a16="http://schemas.microsoft.com/office/drawing/2014/main" id="{AA6E8B96-E8FA-1543-B23E-ECF276B451D9}"/>
              </a:ext>
            </a:extLst>
          </p:cNvPr>
          <p:cNvSpPr txBox="1"/>
          <p:nvPr/>
        </p:nvSpPr>
        <p:spPr>
          <a:xfrm>
            <a:off x="550310" y="4346533"/>
            <a:ext cx="2056259" cy="523220"/>
          </a:xfrm>
          <a:prstGeom prst="rect">
            <a:avLst/>
          </a:prstGeom>
          <a:noFill/>
        </p:spPr>
        <p:txBody>
          <a:bodyPr wrap="square" rtlCol="0">
            <a:spAutoFit/>
          </a:bodyPr>
          <a:lstStyle/>
          <a:p>
            <a:pPr algn="r"/>
            <a:r>
              <a:rPr lang="en-US" dirty="0"/>
              <a:t>Trimmed but not aligned through the SV</a:t>
            </a:r>
          </a:p>
        </p:txBody>
      </p:sp>
      <p:sp>
        <p:nvSpPr>
          <p:cNvPr id="15" name="TextBox 14">
            <a:extLst>
              <a:ext uri="{FF2B5EF4-FFF2-40B4-BE49-F238E27FC236}">
                <a16:creationId xmlns:a16="http://schemas.microsoft.com/office/drawing/2014/main" id="{A6260948-B8D5-8B47-8BA3-D9E773EBC3DF}"/>
              </a:ext>
            </a:extLst>
          </p:cNvPr>
          <p:cNvSpPr txBox="1"/>
          <p:nvPr/>
        </p:nvSpPr>
        <p:spPr>
          <a:xfrm>
            <a:off x="24328" y="6074228"/>
            <a:ext cx="8922635" cy="253916"/>
          </a:xfrm>
          <a:prstGeom prst="rect">
            <a:avLst/>
          </a:prstGeom>
          <a:noFill/>
        </p:spPr>
        <p:txBody>
          <a:bodyPr wrap="none" rtlCol="0">
            <a:spAutoFit/>
          </a:bodyPr>
          <a:lstStyle/>
          <a:p>
            <a:r>
              <a:rPr lang="en-US" sz="1050" dirty="0" err="1"/>
              <a:t>Sedlazeck</a:t>
            </a:r>
            <a:r>
              <a:rPr lang="en-US" sz="1050" dirty="0"/>
              <a:t> F. et al. </a:t>
            </a:r>
            <a:r>
              <a:rPr lang="en-US" sz="1050" i="1" dirty="0"/>
              <a:t>Accurate detection of complex structural variations using single-molecule sequencing</a:t>
            </a:r>
            <a:r>
              <a:rPr lang="en-US" sz="1050" dirty="0"/>
              <a:t>. (2018). </a:t>
            </a:r>
            <a:r>
              <a:rPr lang="en-US" sz="1050" i="1" dirty="0"/>
              <a:t>Nature Methods</a:t>
            </a:r>
            <a:r>
              <a:rPr lang="en-US" sz="1050" dirty="0"/>
              <a:t>. PMID: 29713083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Complex SVs - Long reads</a:t>
            </a:r>
            <a:endParaRPr/>
          </a:p>
        </p:txBody>
      </p:sp>
      <p:pic>
        <p:nvPicPr>
          <p:cNvPr id="406" name="Google Shape;406;p64"/>
          <p:cNvPicPr preferRelativeResize="0"/>
          <p:nvPr/>
        </p:nvPicPr>
        <p:blipFill rotWithShape="1">
          <a:blip r:embed="rId3">
            <a:alphaModFix/>
          </a:blip>
          <a:srcRect b="7278"/>
          <a:stretch/>
        </p:blipFill>
        <p:spPr>
          <a:xfrm>
            <a:off x="1537200" y="795900"/>
            <a:ext cx="6064551" cy="4984925"/>
          </a:xfrm>
          <a:prstGeom prst="rect">
            <a:avLst/>
          </a:prstGeom>
          <a:noFill/>
          <a:ln>
            <a:noFill/>
          </a:ln>
        </p:spPr>
      </p:pic>
      <p:sp>
        <p:nvSpPr>
          <p:cNvPr id="407" name="Google Shape;407;p64"/>
          <p:cNvSpPr txBox="1"/>
          <p:nvPr/>
        </p:nvSpPr>
        <p:spPr>
          <a:xfrm>
            <a:off x="1241575" y="5958175"/>
            <a:ext cx="73428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3kb region: two deletions flanking an inverted sequence</a:t>
            </a:r>
            <a:endParaRPr/>
          </a:p>
        </p:txBody>
      </p:sp>
      <p:sp>
        <p:nvSpPr>
          <p:cNvPr id="408" name="Google Shape;408;p64"/>
          <p:cNvSpPr txBox="1"/>
          <p:nvPr/>
        </p:nvSpPr>
        <p:spPr>
          <a:xfrm>
            <a:off x="635600" y="2647425"/>
            <a:ext cx="9015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NGLMR</a:t>
            </a:r>
            <a:endParaRPr b="1"/>
          </a:p>
        </p:txBody>
      </p:sp>
      <p:sp>
        <p:nvSpPr>
          <p:cNvPr id="409" name="Google Shape;409;p64"/>
          <p:cNvSpPr txBox="1"/>
          <p:nvPr/>
        </p:nvSpPr>
        <p:spPr>
          <a:xfrm>
            <a:off x="236525" y="4476225"/>
            <a:ext cx="13005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Illumina (BWA-mem)</a:t>
            </a:r>
            <a:endParaRPr b="1"/>
          </a:p>
        </p:txBody>
      </p:sp>
    </p:spTree>
    <p:extLst>
      <p:ext uri="{BB962C8B-B14F-4D97-AF65-F5344CB8AC3E}">
        <p14:creationId xmlns:p14="http://schemas.microsoft.com/office/powerpoint/2010/main" val="1984098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3"/>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Complex SV Examples in Diagnostic Sequencing</a:t>
            </a:r>
            <a:endParaRPr dirty="0"/>
          </a:p>
        </p:txBody>
      </p:sp>
      <p:sp>
        <p:nvSpPr>
          <p:cNvPr id="2" name="TextBox 1">
            <a:extLst>
              <a:ext uri="{FF2B5EF4-FFF2-40B4-BE49-F238E27FC236}">
                <a16:creationId xmlns:a16="http://schemas.microsoft.com/office/drawing/2014/main" id="{0895A1CE-026C-D446-A3F7-1F830C46E177}"/>
              </a:ext>
            </a:extLst>
          </p:cNvPr>
          <p:cNvSpPr txBox="1"/>
          <p:nvPr/>
        </p:nvSpPr>
        <p:spPr>
          <a:xfrm>
            <a:off x="0" y="5877066"/>
            <a:ext cx="9061704" cy="577081"/>
          </a:xfrm>
          <a:prstGeom prst="rect">
            <a:avLst/>
          </a:prstGeom>
          <a:noFill/>
        </p:spPr>
        <p:txBody>
          <a:bodyPr wrap="square" rtlCol="0">
            <a:spAutoFit/>
          </a:bodyPr>
          <a:lstStyle/>
          <a:p>
            <a:r>
              <a:rPr lang="en-US" sz="1050" dirty="0" err="1"/>
              <a:t>Sanchis</a:t>
            </a:r>
            <a:r>
              <a:rPr lang="en-US" sz="1050" dirty="0"/>
              <a:t>-Juan A. et al. </a:t>
            </a:r>
            <a:r>
              <a:rPr lang="en-GB" sz="1050" i="1" dirty="0"/>
              <a:t>Complex structural variants in Mendelian disorders: identification and breakpoint resolution using short- and long-read genome sequencing.</a:t>
            </a:r>
            <a:r>
              <a:rPr lang="en-GB" sz="1050" dirty="0"/>
              <a:t> (2018). </a:t>
            </a:r>
            <a:r>
              <a:rPr lang="en-GB" sz="1050" i="1" dirty="0"/>
              <a:t>Genome Medicine.</a:t>
            </a:r>
            <a:r>
              <a:rPr lang="en-GB" sz="1050" dirty="0"/>
              <a:t> PMID: 30526634</a:t>
            </a:r>
          </a:p>
          <a:p>
            <a:r>
              <a:rPr lang="en-US" sz="1050" dirty="0"/>
              <a:t>  </a:t>
            </a:r>
          </a:p>
        </p:txBody>
      </p:sp>
      <p:pic>
        <p:nvPicPr>
          <p:cNvPr id="3" name="Picture 2">
            <a:extLst>
              <a:ext uri="{FF2B5EF4-FFF2-40B4-BE49-F238E27FC236}">
                <a16:creationId xmlns:a16="http://schemas.microsoft.com/office/drawing/2014/main" id="{2962B4EC-03CA-684C-83FE-BF5AA1CC1EFA}"/>
              </a:ext>
            </a:extLst>
          </p:cNvPr>
          <p:cNvPicPr>
            <a:picLocks noChangeAspect="1"/>
          </p:cNvPicPr>
          <p:nvPr/>
        </p:nvPicPr>
        <p:blipFill rotWithShape="1">
          <a:blip r:embed="rId3"/>
          <a:srcRect t="1600" b="54133"/>
          <a:stretch/>
        </p:blipFill>
        <p:spPr>
          <a:xfrm>
            <a:off x="690372" y="788756"/>
            <a:ext cx="7763256" cy="3600179"/>
          </a:xfrm>
          <a:prstGeom prst="rect">
            <a:avLst/>
          </a:prstGeom>
        </p:spPr>
      </p:pic>
      <p:sp>
        <p:nvSpPr>
          <p:cNvPr id="4" name="Rectangle 3">
            <a:extLst>
              <a:ext uri="{FF2B5EF4-FFF2-40B4-BE49-F238E27FC236}">
                <a16:creationId xmlns:a16="http://schemas.microsoft.com/office/drawing/2014/main" id="{93AD30C5-02E7-0544-B44B-08A6669925F1}"/>
              </a:ext>
            </a:extLst>
          </p:cNvPr>
          <p:cNvSpPr/>
          <p:nvPr/>
        </p:nvSpPr>
        <p:spPr>
          <a:xfrm>
            <a:off x="640080" y="4653357"/>
            <a:ext cx="3823483" cy="261610"/>
          </a:xfrm>
          <a:prstGeom prst="rect">
            <a:avLst/>
          </a:prstGeom>
        </p:spPr>
        <p:txBody>
          <a:bodyPr wrap="none">
            <a:spAutoFit/>
          </a:bodyPr>
          <a:lstStyle/>
          <a:p>
            <a:r>
              <a:rPr lang="en-GB" sz="1100" dirty="0">
                <a:latin typeface="+mj-lt"/>
              </a:rPr>
              <a:t>Coffin-</a:t>
            </a:r>
            <a:r>
              <a:rPr lang="en-GB" sz="1100" dirty="0" err="1">
                <a:latin typeface="+mj-lt"/>
              </a:rPr>
              <a:t>Siris</a:t>
            </a:r>
            <a:r>
              <a:rPr lang="en-GB" sz="1100" dirty="0">
                <a:latin typeface="+mj-lt"/>
              </a:rPr>
              <a:t> syndrome; Atrial septal defect; Cleft soft palate</a:t>
            </a:r>
            <a:endParaRPr lang="en-US" sz="1100" dirty="0">
              <a:latin typeface="+mj-lt"/>
            </a:endParaRPr>
          </a:p>
        </p:txBody>
      </p:sp>
      <p:sp>
        <p:nvSpPr>
          <p:cNvPr id="5" name="Rectangle 4">
            <a:extLst>
              <a:ext uri="{FF2B5EF4-FFF2-40B4-BE49-F238E27FC236}">
                <a16:creationId xmlns:a16="http://schemas.microsoft.com/office/drawing/2014/main" id="{6B461E2D-3CBC-2C45-83BD-F8F097FB0134}"/>
              </a:ext>
            </a:extLst>
          </p:cNvPr>
          <p:cNvSpPr/>
          <p:nvPr/>
        </p:nvSpPr>
        <p:spPr>
          <a:xfrm>
            <a:off x="4572000" y="4653357"/>
            <a:ext cx="4439412" cy="261610"/>
          </a:xfrm>
          <a:prstGeom prst="rect">
            <a:avLst/>
          </a:prstGeom>
        </p:spPr>
        <p:txBody>
          <a:bodyPr wrap="square">
            <a:spAutoFit/>
          </a:bodyPr>
          <a:lstStyle/>
          <a:p>
            <a:r>
              <a:rPr lang="en-GB" sz="1100" dirty="0">
                <a:latin typeface="+mj-lt"/>
              </a:rPr>
              <a:t>Tonic-</a:t>
            </a:r>
            <a:r>
              <a:rPr lang="en-GB" sz="1100" dirty="0" err="1">
                <a:latin typeface="+mj-lt"/>
              </a:rPr>
              <a:t>clonic</a:t>
            </a:r>
            <a:r>
              <a:rPr lang="en-GB" sz="1100" dirty="0">
                <a:latin typeface="+mj-lt"/>
              </a:rPr>
              <a:t> seizures; Intellectual disability; Learning difficulties</a:t>
            </a:r>
            <a:endParaRPr lang="en-US" sz="1100" dirty="0">
              <a:latin typeface="+mj-lt"/>
            </a:endParaRPr>
          </a:p>
        </p:txBody>
      </p:sp>
      <p:sp>
        <p:nvSpPr>
          <p:cNvPr id="6" name="TextBox 5">
            <a:extLst>
              <a:ext uri="{FF2B5EF4-FFF2-40B4-BE49-F238E27FC236}">
                <a16:creationId xmlns:a16="http://schemas.microsoft.com/office/drawing/2014/main" id="{F2D78BE4-99BF-0342-8550-7DA3272C482A}"/>
              </a:ext>
            </a:extLst>
          </p:cNvPr>
          <p:cNvSpPr txBox="1"/>
          <p:nvPr/>
        </p:nvSpPr>
        <p:spPr>
          <a:xfrm>
            <a:off x="457200" y="4388935"/>
            <a:ext cx="1157689" cy="307777"/>
          </a:xfrm>
          <a:prstGeom prst="rect">
            <a:avLst/>
          </a:prstGeom>
          <a:noFill/>
        </p:spPr>
        <p:txBody>
          <a:bodyPr wrap="none" rtlCol="0">
            <a:spAutoFit/>
          </a:bodyPr>
          <a:lstStyle/>
          <a:p>
            <a:r>
              <a:rPr lang="en-US" b="1" dirty="0"/>
              <a:t>Phenotype:</a:t>
            </a:r>
          </a:p>
        </p:txBody>
      </p:sp>
      <p:sp>
        <p:nvSpPr>
          <p:cNvPr id="11" name="TextBox 10">
            <a:extLst>
              <a:ext uri="{FF2B5EF4-FFF2-40B4-BE49-F238E27FC236}">
                <a16:creationId xmlns:a16="http://schemas.microsoft.com/office/drawing/2014/main" id="{8B8E0C43-4537-5C49-ACE4-E6C80F1F81CF}"/>
              </a:ext>
            </a:extLst>
          </p:cNvPr>
          <p:cNvSpPr txBox="1"/>
          <p:nvPr/>
        </p:nvSpPr>
        <p:spPr>
          <a:xfrm>
            <a:off x="4369350" y="4388936"/>
            <a:ext cx="1157689" cy="307777"/>
          </a:xfrm>
          <a:prstGeom prst="rect">
            <a:avLst/>
          </a:prstGeom>
          <a:noFill/>
        </p:spPr>
        <p:txBody>
          <a:bodyPr wrap="none" rtlCol="0">
            <a:spAutoFit/>
          </a:bodyPr>
          <a:lstStyle/>
          <a:p>
            <a:r>
              <a:rPr lang="en-US" b="1" dirty="0"/>
              <a:t>Phenotype:</a:t>
            </a:r>
          </a:p>
        </p:txBody>
      </p:sp>
      <p:sp>
        <p:nvSpPr>
          <p:cNvPr id="7" name="TextBox 6">
            <a:extLst>
              <a:ext uri="{FF2B5EF4-FFF2-40B4-BE49-F238E27FC236}">
                <a16:creationId xmlns:a16="http://schemas.microsoft.com/office/drawing/2014/main" id="{79FC96EC-9AF8-D048-BF09-2B26FC92F454}"/>
              </a:ext>
            </a:extLst>
          </p:cNvPr>
          <p:cNvSpPr txBox="1"/>
          <p:nvPr/>
        </p:nvSpPr>
        <p:spPr>
          <a:xfrm>
            <a:off x="459972" y="4857587"/>
            <a:ext cx="603050" cy="307777"/>
          </a:xfrm>
          <a:prstGeom prst="rect">
            <a:avLst/>
          </a:prstGeom>
          <a:noFill/>
        </p:spPr>
        <p:txBody>
          <a:bodyPr wrap="none" rtlCol="0">
            <a:spAutoFit/>
          </a:bodyPr>
          <a:lstStyle/>
          <a:p>
            <a:r>
              <a:rPr lang="en-US" b="1" dirty="0"/>
              <a:t>Size:</a:t>
            </a:r>
          </a:p>
        </p:txBody>
      </p:sp>
      <p:sp>
        <p:nvSpPr>
          <p:cNvPr id="15" name="TextBox 14">
            <a:extLst>
              <a:ext uri="{FF2B5EF4-FFF2-40B4-BE49-F238E27FC236}">
                <a16:creationId xmlns:a16="http://schemas.microsoft.com/office/drawing/2014/main" id="{8A4E49DC-25F8-C946-AEF8-D5F17C51B17B}"/>
              </a:ext>
            </a:extLst>
          </p:cNvPr>
          <p:cNvSpPr txBox="1"/>
          <p:nvPr/>
        </p:nvSpPr>
        <p:spPr>
          <a:xfrm>
            <a:off x="4369350" y="4891897"/>
            <a:ext cx="603050" cy="307777"/>
          </a:xfrm>
          <a:prstGeom prst="rect">
            <a:avLst/>
          </a:prstGeom>
          <a:noFill/>
        </p:spPr>
        <p:txBody>
          <a:bodyPr wrap="none" rtlCol="0">
            <a:spAutoFit/>
          </a:bodyPr>
          <a:lstStyle/>
          <a:p>
            <a:r>
              <a:rPr lang="en-US" b="1" dirty="0"/>
              <a:t>Size:</a:t>
            </a:r>
          </a:p>
        </p:txBody>
      </p:sp>
      <p:sp>
        <p:nvSpPr>
          <p:cNvPr id="8" name="TextBox 7">
            <a:extLst>
              <a:ext uri="{FF2B5EF4-FFF2-40B4-BE49-F238E27FC236}">
                <a16:creationId xmlns:a16="http://schemas.microsoft.com/office/drawing/2014/main" id="{4606F573-03D5-4A4F-8BC4-084815EBE0A1}"/>
              </a:ext>
            </a:extLst>
          </p:cNvPr>
          <p:cNvSpPr txBox="1"/>
          <p:nvPr/>
        </p:nvSpPr>
        <p:spPr>
          <a:xfrm>
            <a:off x="640080" y="5139375"/>
            <a:ext cx="2186817" cy="261610"/>
          </a:xfrm>
          <a:prstGeom prst="rect">
            <a:avLst/>
          </a:prstGeom>
          <a:noFill/>
        </p:spPr>
        <p:txBody>
          <a:bodyPr wrap="none" rtlCol="0">
            <a:spAutoFit/>
          </a:bodyPr>
          <a:lstStyle/>
          <a:p>
            <a:r>
              <a:rPr lang="en-US" sz="1100" dirty="0"/>
              <a:t>~23 Million Base Pairs (23 </a:t>
            </a:r>
            <a:r>
              <a:rPr lang="en-US" sz="1100" dirty="0" err="1"/>
              <a:t>Mbp</a:t>
            </a:r>
            <a:r>
              <a:rPr lang="en-US" sz="1100" dirty="0"/>
              <a:t>)</a:t>
            </a:r>
          </a:p>
        </p:txBody>
      </p:sp>
      <p:sp>
        <p:nvSpPr>
          <p:cNvPr id="17" name="TextBox 16">
            <a:extLst>
              <a:ext uri="{FF2B5EF4-FFF2-40B4-BE49-F238E27FC236}">
                <a16:creationId xmlns:a16="http://schemas.microsoft.com/office/drawing/2014/main" id="{429A9FD2-BF48-9144-91A7-A7E3C2B87903}"/>
              </a:ext>
            </a:extLst>
          </p:cNvPr>
          <p:cNvSpPr txBox="1"/>
          <p:nvPr/>
        </p:nvSpPr>
        <p:spPr>
          <a:xfrm>
            <a:off x="4572000" y="5146937"/>
            <a:ext cx="2069797" cy="261610"/>
          </a:xfrm>
          <a:prstGeom prst="rect">
            <a:avLst/>
          </a:prstGeom>
          <a:noFill/>
        </p:spPr>
        <p:txBody>
          <a:bodyPr wrap="none" rtlCol="0">
            <a:spAutoFit/>
          </a:bodyPr>
          <a:lstStyle/>
          <a:p>
            <a:r>
              <a:rPr lang="en-US" sz="1100" dirty="0"/>
              <a:t>~2 Million Base Pairs (2Mbp)</a:t>
            </a:r>
          </a:p>
        </p:txBody>
      </p:sp>
      <p:sp>
        <p:nvSpPr>
          <p:cNvPr id="9" name="TextBox 8">
            <a:extLst>
              <a:ext uri="{FF2B5EF4-FFF2-40B4-BE49-F238E27FC236}">
                <a16:creationId xmlns:a16="http://schemas.microsoft.com/office/drawing/2014/main" id="{1DB3DF67-E56A-5647-91BD-33801BCEA2EE}"/>
              </a:ext>
            </a:extLst>
          </p:cNvPr>
          <p:cNvSpPr txBox="1"/>
          <p:nvPr/>
        </p:nvSpPr>
        <p:spPr>
          <a:xfrm>
            <a:off x="2835275" y="5526096"/>
            <a:ext cx="4225837" cy="307777"/>
          </a:xfrm>
          <a:prstGeom prst="rect">
            <a:avLst/>
          </a:prstGeom>
          <a:noFill/>
        </p:spPr>
        <p:txBody>
          <a:bodyPr wrap="none" rtlCol="0">
            <a:spAutoFit/>
          </a:bodyPr>
          <a:lstStyle/>
          <a:p>
            <a:r>
              <a:rPr lang="en-US" b="1" i="1" dirty="0">
                <a:solidFill>
                  <a:srgbClr val="FF0000"/>
                </a:solidFill>
              </a:rPr>
              <a:t>Both were associated with patient phenotype!</a:t>
            </a:r>
          </a:p>
        </p:txBody>
      </p:sp>
      <p:sp>
        <p:nvSpPr>
          <p:cNvPr id="19" name="TextBox 18">
            <a:extLst>
              <a:ext uri="{FF2B5EF4-FFF2-40B4-BE49-F238E27FC236}">
                <a16:creationId xmlns:a16="http://schemas.microsoft.com/office/drawing/2014/main" id="{1CD6936E-435C-1048-B529-0E3CAA17DFA5}"/>
              </a:ext>
            </a:extLst>
          </p:cNvPr>
          <p:cNvSpPr txBox="1"/>
          <p:nvPr/>
        </p:nvSpPr>
        <p:spPr>
          <a:xfrm>
            <a:off x="682356" y="716657"/>
            <a:ext cx="184731" cy="307777"/>
          </a:xfrm>
          <a:prstGeom prst="rect">
            <a:avLst/>
          </a:prstGeom>
          <a:solidFill>
            <a:schemeClr val="bg1"/>
          </a:solidFill>
        </p:spPr>
        <p:txBody>
          <a:bodyPr wrap="none" rtlCol="0">
            <a:spAutoFit/>
          </a:bodyPr>
          <a:lstStyle/>
          <a:p>
            <a:endParaRPr lang="en-US" dirty="0"/>
          </a:p>
        </p:txBody>
      </p:sp>
      <p:sp>
        <p:nvSpPr>
          <p:cNvPr id="20" name="TextBox 19">
            <a:extLst>
              <a:ext uri="{FF2B5EF4-FFF2-40B4-BE49-F238E27FC236}">
                <a16:creationId xmlns:a16="http://schemas.microsoft.com/office/drawing/2014/main" id="{0D408FEB-DC64-2D41-BC85-DCBE05B574EF}"/>
              </a:ext>
            </a:extLst>
          </p:cNvPr>
          <p:cNvSpPr txBox="1"/>
          <p:nvPr/>
        </p:nvSpPr>
        <p:spPr>
          <a:xfrm>
            <a:off x="4787669" y="721972"/>
            <a:ext cx="184731" cy="307777"/>
          </a:xfrm>
          <a:prstGeom prst="rect">
            <a:avLst/>
          </a:prstGeom>
          <a:solidFill>
            <a:schemeClr val="bg1"/>
          </a:solidFill>
        </p:spPr>
        <p:txBody>
          <a:bodyPr wrap="none" rtlCol="0">
            <a:spAutoFit/>
          </a:bodyPr>
          <a:lstStyle/>
          <a:p>
            <a:endParaRPr lang="en-US" dirty="0"/>
          </a:p>
        </p:txBody>
      </p:sp>
    </p:spTree>
    <p:extLst>
      <p:ext uri="{BB962C8B-B14F-4D97-AF65-F5344CB8AC3E}">
        <p14:creationId xmlns:p14="http://schemas.microsoft.com/office/powerpoint/2010/main" val="111165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2"/>
          <p:cNvSpPr txBox="1">
            <a:spLocks noGrp="1"/>
          </p:cNvSpPr>
          <p:nvPr>
            <p:ph type="title"/>
          </p:nvPr>
        </p:nvSpPr>
        <p:spPr>
          <a:xfrm>
            <a:off x="457200" y="52696"/>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Complex SVs</a:t>
            </a:r>
            <a:endParaRPr/>
          </a:p>
        </p:txBody>
      </p:sp>
      <p:pic>
        <p:nvPicPr>
          <p:cNvPr id="2" name="Picture 1">
            <a:extLst>
              <a:ext uri="{FF2B5EF4-FFF2-40B4-BE49-F238E27FC236}">
                <a16:creationId xmlns:a16="http://schemas.microsoft.com/office/drawing/2014/main" id="{CD990B1A-96B0-004D-93E7-29D2A3DD8CA9}"/>
              </a:ext>
            </a:extLst>
          </p:cNvPr>
          <p:cNvPicPr>
            <a:picLocks noChangeAspect="1"/>
          </p:cNvPicPr>
          <p:nvPr/>
        </p:nvPicPr>
        <p:blipFill>
          <a:blip r:embed="rId3"/>
          <a:stretch>
            <a:fillRect/>
          </a:stretch>
        </p:blipFill>
        <p:spPr>
          <a:xfrm>
            <a:off x="777240" y="643096"/>
            <a:ext cx="7687468" cy="5271180"/>
          </a:xfrm>
          <a:prstGeom prst="rect">
            <a:avLst/>
          </a:prstGeom>
        </p:spPr>
      </p:pic>
      <p:sp>
        <p:nvSpPr>
          <p:cNvPr id="3" name="TextBox 2">
            <a:extLst>
              <a:ext uri="{FF2B5EF4-FFF2-40B4-BE49-F238E27FC236}">
                <a16:creationId xmlns:a16="http://schemas.microsoft.com/office/drawing/2014/main" id="{E66381A2-DB60-4943-8439-27D77B76F4D3}"/>
              </a:ext>
            </a:extLst>
          </p:cNvPr>
          <p:cNvSpPr txBox="1"/>
          <p:nvPr/>
        </p:nvSpPr>
        <p:spPr>
          <a:xfrm>
            <a:off x="282146" y="5927595"/>
            <a:ext cx="8677655" cy="577081"/>
          </a:xfrm>
          <a:prstGeom prst="rect">
            <a:avLst/>
          </a:prstGeom>
          <a:noFill/>
        </p:spPr>
        <p:txBody>
          <a:bodyPr wrap="square" rtlCol="0">
            <a:spAutoFit/>
          </a:bodyPr>
          <a:lstStyle/>
          <a:p>
            <a:r>
              <a:rPr lang="en-US" sz="1050" dirty="0"/>
              <a:t>Collins R. L. et al. </a:t>
            </a:r>
            <a:r>
              <a:rPr lang="en-GB" sz="1050" i="1" dirty="0"/>
              <a:t>Defining the diverse spectrum of inversions, complex structural variation, and </a:t>
            </a:r>
            <a:r>
              <a:rPr lang="en-GB" sz="1050" i="1" dirty="0" err="1"/>
              <a:t>chromothripsis</a:t>
            </a:r>
            <a:r>
              <a:rPr lang="en-GB" sz="1050" i="1" dirty="0"/>
              <a:t> in the morbid human genome. </a:t>
            </a:r>
            <a:r>
              <a:rPr lang="en-GB" sz="1050" dirty="0"/>
              <a:t>(2017). </a:t>
            </a:r>
            <a:r>
              <a:rPr lang="en-GB" sz="1050" i="1" dirty="0"/>
              <a:t>Genome Biology</a:t>
            </a:r>
            <a:r>
              <a:rPr lang="en-GB" sz="1050" dirty="0"/>
              <a:t>. PMID: 28260531</a:t>
            </a:r>
          </a:p>
          <a:p>
            <a:endParaRPr lang="en-US" sz="1050" dirty="0"/>
          </a:p>
        </p:txBody>
      </p:sp>
    </p:spTree>
    <p:extLst>
      <p:ext uri="{BB962C8B-B14F-4D97-AF65-F5344CB8AC3E}">
        <p14:creationId xmlns:p14="http://schemas.microsoft.com/office/powerpoint/2010/main" val="4181575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F237B-24FD-744A-A6E4-BB5E90BC3300}"/>
              </a:ext>
            </a:extLst>
          </p:cNvPr>
          <p:cNvSpPr>
            <a:spLocks noGrp="1"/>
          </p:cNvSpPr>
          <p:nvPr>
            <p:ph type="title"/>
          </p:nvPr>
        </p:nvSpPr>
        <p:spPr/>
        <p:txBody>
          <a:bodyPr/>
          <a:lstStyle/>
          <a:p>
            <a:pPr indent="0">
              <a:buNone/>
            </a:pPr>
            <a:r>
              <a:rPr lang="en-US" dirty="0"/>
              <a:t>New Technologies Allow Identification of More SVs</a:t>
            </a:r>
          </a:p>
        </p:txBody>
      </p:sp>
      <p:pic>
        <p:nvPicPr>
          <p:cNvPr id="5" name="Picture 4">
            <a:extLst>
              <a:ext uri="{FF2B5EF4-FFF2-40B4-BE49-F238E27FC236}">
                <a16:creationId xmlns:a16="http://schemas.microsoft.com/office/drawing/2014/main" id="{909D60D8-AEFB-3848-9F5B-8AB7C3EECFD5}"/>
              </a:ext>
            </a:extLst>
          </p:cNvPr>
          <p:cNvPicPr>
            <a:picLocks noChangeAspect="1"/>
          </p:cNvPicPr>
          <p:nvPr/>
        </p:nvPicPr>
        <p:blipFill>
          <a:blip r:embed="rId2"/>
          <a:stretch>
            <a:fillRect/>
          </a:stretch>
        </p:blipFill>
        <p:spPr>
          <a:xfrm>
            <a:off x="647446" y="712650"/>
            <a:ext cx="7849108" cy="5356846"/>
          </a:xfrm>
          <a:prstGeom prst="rect">
            <a:avLst/>
          </a:prstGeom>
        </p:spPr>
      </p:pic>
      <p:sp>
        <p:nvSpPr>
          <p:cNvPr id="6" name="TextBox 5">
            <a:extLst>
              <a:ext uri="{FF2B5EF4-FFF2-40B4-BE49-F238E27FC236}">
                <a16:creationId xmlns:a16="http://schemas.microsoft.com/office/drawing/2014/main" id="{1EAE4881-5853-9E4F-AA63-8264DF84B89D}"/>
              </a:ext>
            </a:extLst>
          </p:cNvPr>
          <p:cNvSpPr txBox="1"/>
          <p:nvPr/>
        </p:nvSpPr>
        <p:spPr>
          <a:xfrm>
            <a:off x="106017" y="6056244"/>
            <a:ext cx="8203096" cy="415498"/>
          </a:xfrm>
          <a:prstGeom prst="rect">
            <a:avLst/>
          </a:prstGeom>
          <a:noFill/>
        </p:spPr>
        <p:txBody>
          <a:bodyPr wrap="square" rtlCol="0">
            <a:spAutoFit/>
          </a:bodyPr>
          <a:lstStyle/>
          <a:p>
            <a:r>
              <a:rPr lang="en-US" sz="1050" dirty="0"/>
              <a:t>Ho S. S., Urban A. E., and Mills R.E. </a:t>
            </a:r>
            <a:r>
              <a:rPr lang="en-US" sz="1050" i="1" dirty="0"/>
              <a:t>Structural variation in the sequencing era. </a:t>
            </a:r>
            <a:r>
              <a:rPr lang="en-US" sz="1050" dirty="0"/>
              <a:t>(2020). </a:t>
            </a:r>
            <a:r>
              <a:rPr lang="en-US" sz="1050" i="1" dirty="0"/>
              <a:t>Nature Reviews Genetics</a:t>
            </a:r>
            <a:r>
              <a:rPr lang="en-US" sz="1050" dirty="0"/>
              <a:t>. PMID: </a:t>
            </a:r>
            <a:r>
              <a:rPr lang="en-GB" sz="1050" dirty="0"/>
              <a:t>31729472</a:t>
            </a:r>
          </a:p>
          <a:p>
            <a:r>
              <a:rPr lang="en-US" sz="1050" dirty="0"/>
              <a:t> </a:t>
            </a:r>
          </a:p>
        </p:txBody>
      </p:sp>
    </p:spTree>
    <p:extLst>
      <p:ext uri="{BB962C8B-B14F-4D97-AF65-F5344CB8AC3E}">
        <p14:creationId xmlns:p14="http://schemas.microsoft.com/office/powerpoint/2010/main" val="4085565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63A3-BDF6-B249-B877-6E7EB5977C54}"/>
              </a:ext>
            </a:extLst>
          </p:cNvPr>
          <p:cNvSpPr>
            <a:spLocks noGrp="1"/>
          </p:cNvSpPr>
          <p:nvPr>
            <p:ph type="title"/>
          </p:nvPr>
        </p:nvSpPr>
        <p:spPr/>
        <p:txBody>
          <a:bodyPr/>
          <a:lstStyle/>
          <a:p>
            <a:pPr indent="0">
              <a:buNone/>
            </a:pPr>
            <a:r>
              <a:rPr lang="en-US" dirty="0"/>
              <a:t>The Future of Structural Variation – Short Reads</a:t>
            </a:r>
          </a:p>
        </p:txBody>
      </p:sp>
      <p:pic>
        <p:nvPicPr>
          <p:cNvPr id="4" name="Picture 3">
            <a:extLst>
              <a:ext uri="{FF2B5EF4-FFF2-40B4-BE49-F238E27FC236}">
                <a16:creationId xmlns:a16="http://schemas.microsoft.com/office/drawing/2014/main" id="{46E9FF1F-EDF6-E640-A97E-0DA83ECFDB46}"/>
              </a:ext>
            </a:extLst>
          </p:cNvPr>
          <p:cNvPicPr>
            <a:picLocks noChangeAspect="1"/>
          </p:cNvPicPr>
          <p:nvPr/>
        </p:nvPicPr>
        <p:blipFill rotWithShape="1">
          <a:blip r:embed="rId2"/>
          <a:srcRect t="24000"/>
          <a:stretch/>
        </p:blipFill>
        <p:spPr>
          <a:xfrm>
            <a:off x="2669777" y="1234440"/>
            <a:ext cx="6303377" cy="4498848"/>
          </a:xfrm>
          <a:prstGeom prst="rect">
            <a:avLst/>
          </a:prstGeom>
        </p:spPr>
      </p:pic>
      <p:sp>
        <p:nvSpPr>
          <p:cNvPr id="5" name="TextBox 4">
            <a:extLst>
              <a:ext uri="{FF2B5EF4-FFF2-40B4-BE49-F238E27FC236}">
                <a16:creationId xmlns:a16="http://schemas.microsoft.com/office/drawing/2014/main" id="{3BFC1B12-5D81-0F40-A971-F6771A71D8E5}"/>
              </a:ext>
            </a:extLst>
          </p:cNvPr>
          <p:cNvSpPr txBox="1"/>
          <p:nvPr/>
        </p:nvSpPr>
        <p:spPr>
          <a:xfrm>
            <a:off x="164592" y="1850741"/>
            <a:ext cx="2322576" cy="2677656"/>
          </a:xfrm>
          <a:prstGeom prst="rect">
            <a:avLst/>
          </a:prstGeom>
          <a:noFill/>
        </p:spPr>
        <p:txBody>
          <a:bodyPr wrap="square" rtlCol="0">
            <a:spAutoFit/>
          </a:bodyPr>
          <a:lstStyle/>
          <a:p>
            <a:r>
              <a:rPr lang="en-US" b="1" dirty="0"/>
              <a:t>The </a:t>
            </a:r>
            <a:r>
              <a:rPr lang="en-US" b="1" dirty="0" err="1"/>
              <a:t>gnomAD</a:t>
            </a:r>
            <a:r>
              <a:rPr lang="en-US" b="1" dirty="0"/>
              <a:t> SV project</a:t>
            </a:r>
          </a:p>
          <a:p>
            <a:endParaRPr lang="en-US" dirty="0"/>
          </a:p>
          <a:p>
            <a:r>
              <a:rPr lang="en-US" dirty="0"/>
              <a:t>Collins RL et al. assessed &gt;14,000 human genomes from a diverse set of populations for Structural Variation with short read technology as part of the </a:t>
            </a:r>
            <a:r>
              <a:rPr lang="en-US" dirty="0" err="1"/>
              <a:t>gnomAD</a:t>
            </a:r>
            <a:r>
              <a:rPr lang="en-US" dirty="0"/>
              <a:t> project.</a:t>
            </a:r>
          </a:p>
          <a:p>
            <a:endParaRPr lang="en-US" dirty="0"/>
          </a:p>
          <a:p>
            <a:r>
              <a:rPr lang="en-US" dirty="0"/>
              <a:t>They identified </a:t>
            </a:r>
            <a:r>
              <a:rPr lang="en-GB" dirty="0"/>
              <a:t>433,371 SVs.</a:t>
            </a:r>
            <a:endParaRPr lang="en-US" dirty="0"/>
          </a:p>
        </p:txBody>
      </p:sp>
      <p:sp>
        <p:nvSpPr>
          <p:cNvPr id="6" name="Rectangle 5">
            <a:extLst>
              <a:ext uri="{FF2B5EF4-FFF2-40B4-BE49-F238E27FC236}">
                <a16:creationId xmlns:a16="http://schemas.microsoft.com/office/drawing/2014/main" id="{B2C9C1E9-2CE6-BA43-A3C1-003A928E6DF7}"/>
              </a:ext>
            </a:extLst>
          </p:cNvPr>
          <p:cNvSpPr/>
          <p:nvPr/>
        </p:nvSpPr>
        <p:spPr>
          <a:xfrm>
            <a:off x="0" y="6001162"/>
            <a:ext cx="8860536" cy="253916"/>
          </a:xfrm>
          <a:prstGeom prst="rect">
            <a:avLst/>
          </a:prstGeom>
        </p:spPr>
        <p:txBody>
          <a:bodyPr wrap="square">
            <a:spAutoFit/>
          </a:bodyPr>
          <a:lstStyle/>
          <a:p>
            <a:r>
              <a:rPr lang="en-US" sz="1050" dirty="0"/>
              <a:t>Collins, R. L.</a:t>
            </a:r>
            <a:r>
              <a:rPr lang="en-US" sz="1050" i="1" dirty="0"/>
              <a:t> et al.</a:t>
            </a:r>
            <a:r>
              <a:rPr lang="en-US" sz="1050" dirty="0"/>
              <a:t> A structural variant reference for medical and population genetics. (2020). Nature. PMID: 32461652</a:t>
            </a:r>
          </a:p>
        </p:txBody>
      </p:sp>
      <p:sp>
        <p:nvSpPr>
          <p:cNvPr id="7" name="TextBox 6">
            <a:extLst>
              <a:ext uri="{FF2B5EF4-FFF2-40B4-BE49-F238E27FC236}">
                <a16:creationId xmlns:a16="http://schemas.microsoft.com/office/drawing/2014/main" id="{BC3DE583-FC36-BC4C-BBD1-EFA3BEDE7DF8}"/>
              </a:ext>
            </a:extLst>
          </p:cNvPr>
          <p:cNvSpPr txBox="1"/>
          <p:nvPr/>
        </p:nvSpPr>
        <p:spPr>
          <a:xfrm>
            <a:off x="2669777" y="1080551"/>
            <a:ext cx="184731" cy="307777"/>
          </a:xfrm>
          <a:prstGeom prst="rect">
            <a:avLst/>
          </a:prstGeom>
          <a:solidFill>
            <a:schemeClr val="bg1"/>
          </a:solidFill>
        </p:spPr>
        <p:txBody>
          <a:bodyPr wrap="none" rtlCol="0">
            <a:spAutoFit/>
          </a:bodyPr>
          <a:lstStyle/>
          <a:p>
            <a:endParaRPr lang="en-US" dirty="0"/>
          </a:p>
        </p:txBody>
      </p:sp>
      <p:sp>
        <p:nvSpPr>
          <p:cNvPr id="8" name="TextBox 7">
            <a:extLst>
              <a:ext uri="{FF2B5EF4-FFF2-40B4-BE49-F238E27FC236}">
                <a16:creationId xmlns:a16="http://schemas.microsoft.com/office/drawing/2014/main" id="{519209F7-9B95-844E-8FAC-907B372559D3}"/>
              </a:ext>
            </a:extLst>
          </p:cNvPr>
          <p:cNvSpPr txBox="1"/>
          <p:nvPr/>
        </p:nvSpPr>
        <p:spPr>
          <a:xfrm>
            <a:off x="4794351" y="1102613"/>
            <a:ext cx="184731" cy="307777"/>
          </a:xfrm>
          <a:prstGeom prst="rect">
            <a:avLst/>
          </a:prstGeom>
          <a:solidFill>
            <a:schemeClr val="bg1"/>
          </a:solidFill>
        </p:spPr>
        <p:txBody>
          <a:bodyPr wrap="none" rtlCol="0">
            <a:spAutoFit/>
          </a:bodyPr>
          <a:lstStyle/>
          <a:p>
            <a:endParaRPr lang="en-US" dirty="0"/>
          </a:p>
        </p:txBody>
      </p:sp>
      <p:sp>
        <p:nvSpPr>
          <p:cNvPr id="9" name="TextBox 8">
            <a:extLst>
              <a:ext uri="{FF2B5EF4-FFF2-40B4-BE49-F238E27FC236}">
                <a16:creationId xmlns:a16="http://schemas.microsoft.com/office/drawing/2014/main" id="{862B7DB9-EC05-A14A-BBF5-70854F0D9B96}"/>
              </a:ext>
            </a:extLst>
          </p:cNvPr>
          <p:cNvSpPr txBox="1"/>
          <p:nvPr/>
        </p:nvSpPr>
        <p:spPr>
          <a:xfrm>
            <a:off x="7182988" y="1127807"/>
            <a:ext cx="184731" cy="307777"/>
          </a:xfrm>
          <a:prstGeom prst="rect">
            <a:avLst/>
          </a:prstGeom>
          <a:solidFill>
            <a:schemeClr val="bg1"/>
          </a:solidFill>
        </p:spPr>
        <p:txBody>
          <a:bodyPr wrap="none" rtlCol="0">
            <a:spAutoFit/>
          </a:bodyPr>
          <a:lstStyle/>
          <a:p>
            <a:endParaRPr lang="en-US" dirty="0"/>
          </a:p>
        </p:txBody>
      </p:sp>
      <p:sp>
        <p:nvSpPr>
          <p:cNvPr id="10" name="TextBox 9">
            <a:extLst>
              <a:ext uri="{FF2B5EF4-FFF2-40B4-BE49-F238E27FC236}">
                <a16:creationId xmlns:a16="http://schemas.microsoft.com/office/drawing/2014/main" id="{9484B88E-0249-C844-BC66-7260DC7C7AC4}"/>
              </a:ext>
            </a:extLst>
          </p:cNvPr>
          <p:cNvSpPr txBox="1"/>
          <p:nvPr/>
        </p:nvSpPr>
        <p:spPr>
          <a:xfrm>
            <a:off x="2666972" y="2641581"/>
            <a:ext cx="184731" cy="307777"/>
          </a:xfrm>
          <a:prstGeom prst="rect">
            <a:avLst/>
          </a:prstGeom>
          <a:solidFill>
            <a:schemeClr val="bg1"/>
          </a:solidFill>
        </p:spPr>
        <p:txBody>
          <a:bodyPr wrap="none" rtlCol="0">
            <a:spAutoFit/>
          </a:bodyPr>
          <a:lstStyle/>
          <a:p>
            <a:endParaRPr lang="en-US" dirty="0"/>
          </a:p>
        </p:txBody>
      </p:sp>
      <p:sp>
        <p:nvSpPr>
          <p:cNvPr id="11" name="TextBox 10">
            <a:extLst>
              <a:ext uri="{FF2B5EF4-FFF2-40B4-BE49-F238E27FC236}">
                <a16:creationId xmlns:a16="http://schemas.microsoft.com/office/drawing/2014/main" id="{48486DF3-4B52-3D4F-BBD7-C3ED52D812CA}"/>
              </a:ext>
            </a:extLst>
          </p:cNvPr>
          <p:cNvSpPr txBox="1"/>
          <p:nvPr/>
        </p:nvSpPr>
        <p:spPr>
          <a:xfrm>
            <a:off x="2620318" y="3947867"/>
            <a:ext cx="184731" cy="307777"/>
          </a:xfrm>
          <a:prstGeom prst="rect">
            <a:avLst/>
          </a:prstGeom>
          <a:solidFill>
            <a:schemeClr val="bg1"/>
          </a:solidFill>
        </p:spPr>
        <p:txBody>
          <a:bodyPr wrap="none" rtlCol="0">
            <a:spAutoFit/>
          </a:bodyPr>
          <a:lstStyle/>
          <a:p>
            <a:endParaRPr lang="en-US" dirty="0"/>
          </a:p>
        </p:txBody>
      </p:sp>
      <p:sp>
        <p:nvSpPr>
          <p:cNvPr id="12" name="TextBox 11">
            <a:extLst>
              <a:ext uri="{FF2B5EF4-FFF2-40B4-BE49-F238E27FC236}">
                <a16:creationId xmlns:a16="http://schemas.microsoft.com/office/drawing/2014/main" id="{EE54B6EB-E867-1A4B-86B4-814A0B001CF2}"/>
              </a:ext>
            </a:extLst>
          </p:cNvPr>
          <p:cNvSpPr txBox="1"/>
          <p:nvPr/>
        </p:nvSpPr>
        <p:spPr>
          <a:xfrm>
            <a:off x="4979082" y="4022513"/>
            <a:ext cx="184731" cy="307777"/>
          </a:xfrm>
          <a:prstGeom prst="rect">
            <a:avLst/>
          </a:prstGeom>
          <a:solidFill>
            <a:schemeClr val="bg1"/>
          </a:solidFill>
        </p:spPr>
        <p:txBody>
          <a:bodyPr wrap="none" rtlCol="0">
            <a:spAutoFit/>
          </a:bodyPr>
          <a:lstStyle/>
          <a:p>
            <a:endParaRPr lang="en-US" dirty="0"/>
          </a:p>
        </p:txBody>
      </p:sp>
      <p:sp>
        <p:nvSpPr>
          <p:cNvPr id="13" name="TextBox 12">
            <a:extLst>
              <a:ext uri="{FF2B5EF4-FFF2-40B4-BE49-F238E27FC236}">
                <a16:creationId xmlns:a16="http://schemas.microsoft.com/office/drawing/2014/main" id="{992E7DC3-283B-684E-9142-1D9F3AA21BFD}"/>
              </a:ext>
            </a:extLst>
          </p:cNvPr>
          <p:cNvSpPr txBox="1"/>
          <p:nvPr/>
        </p:nvSpPr>
        <p:spPr>
          <a:xfrm>
            <a:off x="7090622" y="3947866"/>
            <a:ext cx="184731" cy="307777"/>
          </a:xfrm>
          <a:prstGeom prst="rect">
            <a:avLst/>
          </a:prstGeom>
          <a:solidFill>
            <a:schemeClr val="bg1"/>
          </a:solidFill>
        </p:spPr>
        <p:txBody>
          <a:bodyPr wrap="none" rtlCol="0">
            <a:spAutoFit/>
          </a:bodyPr>
          <a:lstStyle/>
          <a:p>
            <a:endParaRPr lang="en-US" dirty="0"/>
          </a:p>
        </p:txBody>
      </p:sp>
    </p:spTree>
    <p:extLst>
      <p:ext uri="{BB962C8B-B14F-4D97-AF65-F5344CB8AC3E}">
        <p14:creationId xmlns:p14="http://schemas.microsoft.com/office/powerpoint/2010/main" val="4117794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63A3-BDF6-B249-B877-6E7EB5977C54}"/>
              </a:ext>
            </a:extLst>
          </p:cNvPr>
          <p:cNvSpPr>
            <a:spLocks noGrp="1"/>
          </p:cNvSpPr>
          <p:nvPr>
            <p:ph type="title"/>
          </p:nvPr>
        </p:nvSpPr>
        <p:spPr/>
        <p:txBody>
          <a:bodyPr/>
          <a:lstStyle/>
          <a:p>
            <a:pPr indent="0">
              <a:buNone/>
            </a:pPr>
            <a:r>
              <a:rPr lang="en-US" dirty="0"/>
              <a:t>The Future of Structural Variation – Long Reads</a:t>
            </a:r>
          </a:p>
        </p:txBody>
      </p:sp>
      <p:sp>
        <p:nvSpPr>
          <p:cNvPr id="5" name="TextBox 4">
            <a:extLst>
              <a:ext uri="{FF2B5EF4-FFF2-40B4-BE49-F238E27FC236}">
                <a16:creationId xmlns:a16="http://schemas.microsoft.com/office/drawing/2014/main" id="{3BFC1B12-5D81-0F40-A971-F6771A71D8E5}"/>
              </a:ext>
            </a:extLst>
          </p:cNvPr>
          <p:cNvSpPr txBox="1"/>
          <p:nvPr/>
        </p:nvSpPr>
        <p:spPr>
          <a:xfrm>
            <a:off x="259920" y="3202286"/>
            <a:ext cx="4412664" cy="1600438"/>
          </a:xfrm>
          <a:prstGeom prst="rect">
            <a:avLst/>
          </a:prstGeom>
          <a:noFill/>
        </p:spPr>
        <p:txBody>
          <a:bodyPr wrap="square" rtlCol="0">
            <a:spAutoFit/>
          </a:bodyPr>
          <a:lstStyle/>
          <a:p>
            <a:r>
              <a:rPr lang="en-US" b="1" dirty="0"/>
              <a:t>The Human Genome Structural Variation Consortium</a:t>
            </a:r>
          </a:p>
          <a:p>
            <a:endParaRPr lang="en-US" dirty="0"/>
          </a:p>
          <a:p>
            <a:r>
              <a:rPr lang="en-US" dirty="0"/>
              <a:t>Ebert P. et al. used long read sequencing to identify SVs in 64 humans from around the world. </a:t>
            </a:r>
          </a:p>
          <a:p>
            <a:endParaRPr lang="en-US" dirty="0"/>
          </a:p>
          <a:p>
            <a:r>
              <a:rPr lang="en-US" dirty="0"/>
              <a:t>They identified a total of </a:t>
            </a:r>
            <a:r>
              <a:rPr lang="en-GB" dirty="0"/>
              <a:t>107,590 SVs</a:t>
            </a:r>
            <a:r>
              <a:rPr lang="en-US" dirty="0"/>
              <a:t> </a:t>
            </a:r>
          </a:p>
        </p:txBody>
      </p:sp>
      <p:pic>
        <p:nvPicPr>
          <p:cNvPr id="3" name="Picture 2">
            <a:extLst>
              <a:ext uri="{FF2B5EF4-FFF2-40B4-BE49-F238E27FC236}">
                <a16:creationId xmlns:a16="http://schemas.microsoft.com/office/drawing/2014/main" id="{9F421333-90EC-DC41-ABFB-DEC5F6CEB6F7}"/>
              </a:ext>
            </a:extLst>
          </p:cNvPr>
          <p:cNvPicPr>
            <a:picLocks noChangeAspect="1"/>
          </p:cNvPicPr>
          <p:nvPr/>
        </p:nvPicPr>
        <p:blipFill rotWithShape="1">
          <a:blip r:embed="rId2"/>
          <a:srcRect r="69158" b="63421"/>
          <a:stretch/>
        </p:blipFill>
        <p:spPr>
          <a:xfrm>
            <a:off x="4430268" y="1134740"/>
            <a:ext cx="4566267" cy="4095628"/>
          </a:xfrm>
          <a:prstGeom prst="rect">
            <a:avLst/>
          </a:prstGeom>
        </p:spPr>
      </p:pic>
      <p:pic>
        <p:nvPicPr>
          <p:cNvPr id="7" name="Picture 6">
            <a:extLst>
              <a:ext uri="{FF2B5EF4-FFF2-40B4-BE49-F238E27FC236}">
                <a16:creationId xmlns:a16="http://schemas.microsoft.com/office/drawing/2014/main" id="{1648A249-D90B-2241-86C2-AA070D006126}"/>
              </a:ext>
            </a:extLst>
          </p:cNvPr>
          <p:cNvPicPr>
            <a:picLocks noChangeAspect="1"/>
          </p:cNvPicPr>
          <p:nvPr/>
        </p:nvPicPr>
        <p:blipFill rotWithShape="1">
          <a:blip r:embed="rId3"/>
          <a:srcRect r="20900" b="54381"/>
          <a:stretch/>
        </p:blipFill>
        <p:spPr>
          <a:xfrm>
            <a:off x="167799" y="878352"/>
            <a:ext cx="4687665" cy="1727687"/>
          </a:xfrm>
          <a:prstGeom prst="rect">
            <a:avLst/>
          </a:prstGeom>
        </p:spPr>
      </p:pic>
      <p:sp>
        <p:nvSpPr>
          <p:cNvPr id="8" name="TextBox 7">
            <a:extLst>
              <a:ext uri="{FF2B5EF4-FFF2-40B4-BE49-F238E27FC236}">
                <a16:creationId xmlns:a16="http://schemas.microsoft.com/office/drawing/2014/main" id="{280269AA-9CAC-EC48-9342-E7265CE5F412}"/>
              </a:ext>
            </a:extLst>
          </p:cNvPr>
          <p:cNvSpPr txBox="1"/>
          <p:nvPr/>
        </p:nvSpPr>
        <p:spPr>
          <a:xfrm>
            <a:off x="0" y="6077712"/>
            <a:ext cx="8539517" cy="253916"/>
          </a:xfrm>
          <a:prstGeom prst="rect">
            <a:avLst/>
          </a:prstGeom>
          <a:noFill/>
        </p:spPr>
        <p:txBody>
          <a:bodyPr wrap="none" rtlCol="0">
            <a:spAutoFit/>
          </a:bodyPr>
          <a:lstStyle/>
          <a:p>
            <a:r>
              <a:rPr lang="en-US" sz="1050" dirty="0"/>
              <a:t>Ebert P. et al. </a:t>
            </a:r>
            <a:r>
              <a:rPr lang="en-GB" sz="1050" i="1" dirty="0"/>
              <a:t>Haplotype-resolved diverse human genomes and integrated analysis of structural variation</a:t>
            </a:r>
            <a:r>
              <a:rPr lang="en-GB" sz="1050" dirty="0"/>
              <a:t>. (2021). </a:t>
            </a:r>
            <a:r>
              <a:rPr lang="en-GB" sz="1050" i="1" dirty="0"/>
              <a:t>Science</a:t>
            </a:r>
            <a:r>
              <a:rPr lang="en-GB" sz="1050" dirty="0"/>
              <a:t>. PMID: 33632895</a:t>
            </a:r>
          </a:p>
        </p:txBody>
      </p:sp>
    </p:spTree>
    <p:extLst>
      <p:ext uri="{BB962C8B-B14F-4D97-AF65-F5344CB8AC3E}">
        <p14:creationId xmlns:p14="http://schemas.microsoft.com/office/powerpoint/2010/main" val="155766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2B1-6CBB-344D-A6DA-B5E35D4E3CA1}"/>
              </a:ext>
            </a:extLst>
          </p:cNvPr>
          <p:cNvSpPr>
            <a:spLocks noGrp="1"/>
          </p:cNvSpPr>
          <p:nvPr>
            <p:ph type="title"/>
          </p:nvPr>
        </p:nvSpPr>
        <p:spPr>
          <a:xfrm>
            <a:off x="336002" y="76200"/>
            <a:ext cx="8472096" cy="629400"/>
          </a:xfrm>
        </p:spPr>
        <p:txBody>
          <a:bodyPr/>
          <a:lstStyle/>
          <a:p>
            <a:pPr indent="0">
              <a:buNone/>
            </a:pPr>
            <a:r>
              <a:rPr lang="en-US" dirty="0"/>
              <a:t>The Future of Structural Variation – Which Technology?</a:t>
            </a:r>
          </a:p>
        </p:txBody>
      </p:sp>
      <p:grpSp>
        <p:nvGrpSpPr>
          <p:cNvPr id="9" name="Group 8">
            <a:extLst>
              <a:ext uri="{FF2B5EF4-FFF2-40B4-BE49-F238E27FC236}">
                <a16:creationId xmlns:a16="http://schemas.microsoft.com/office/drawing/2014/main" id="{88C0F703-2F36-B340-B720-6368032C6540}"/>
              </a:ext>
            </a:extLst>
          </p:cNvPr>
          <p:cNvGrpSpPr/>
          <p:nvPr/>
        </p:nvGrpSpPr>
        <p:grpSpPr>
          <a:xfrm>
            <a:off x="336002" y="1330279"/>
            <a:ext cx="8472096" cy="4473361"/>
            <a:chOff x="1513458" y="2019312"/>
            <a:chExt cx="6117183" cy="3185852"/>
          </a:xfrm>
        </p:grpSpPr>
        <p:pic>
          <p:nvPicPr>
            <p:cNvPr id="6" name="Picture 5">
              <a:extLst>
                <a:ext uri="{FF2B5EF4-FFF2-40B4-BE49-F238E27FC236}">
                  <a16:creationId xmlns:a16="http://schemas.microsoft.com/office/drawing/2014/main" id="{1C16F0A8-AEE3-DC4E-9C46-F424E6BD4D25}"/>
                </a:ext>
              </a:extLst>
            </p:cNvPr>
            <p:cNvPicPr>
              <a:picLocks noChangeAspect="1"/>
            </p:cNvPicPr>
            <p:nvPr/>
          </p:nvPicPr>
          <p:blipFill rotWithShape="1">
            <a:blip r:embed="rId3"/>
            <a:srcRect l="55647" t="38933" r="592" b="32267"/>
            <a:stretch/>
          </p:blipFill>
          <p:spPr>
            <a:xfrm>
              <a:off x="1513459" y="2062963"/>
              <a:ext cx="6117182" cy="3044495"/>
            </a:xfrm>
            <a:prstGeom prst="rect">
              <a:avLst/>
            </a:prstGeom>
          </p:spPr>
        </p:pic>
        <p:sp>
          <p:nvSpPr>
            <p:cNvPr id="3" name="TextBox 2">
              <a:extLst>
                <a:ext uri="{FF2B5EF4-FFF2-40B4-BE49-F238E27FC236}">
                  <a16:creationId xmlns:a16="http://schemas.microsoft.com/office/drawing/2014/main" id="{13D0FE4B-C794-194F-8C1A-95A9A2214583}"/>
                </a:ext>
              </a:extLst>
            </p:cNvPr>
            <p:cNvSpPr txBox="1"/>
            <p:nvPr/>
          </p:nvSpPr>
          <p:spPr>
            <a:xfrm>
              <a:off x="1513458" y="2019312"/>
              <a:ext cx="184731" cy="307777"/>
            </a:xfrm>
            <a:prstGeom prst="rect">
              <a:avLst/>
            </a:prstGeom>
            <a:solidFill>
              <a:schemeClr val="bg1"/>
            </a:solidFill>
          </p:spPr>
          <p:txBody>
            <a:bodyPr wrap="none" rtlCol="0">
              <a:spAutoFit/>
            </a:bodyPr>
            <a:lstStyle/>
            <a:p>
              <a:endParaRPr lang="en-US" dirty="0"/>
            </a:p>
          </p:txBody>
        </p:sp>
        <p:sp>
          <p:nvSpPr>
            <p:cNvPr id="7" name="TextBox 6">
              <a:extLst>
                <a:ext uri="{FF2B5EF4-FFF2-40B4-BE49-F238E27FC236}">
                  <a16:creationId xmlns:a16="http://schemas.microsoft.com/office/drawing/2014/main" id="{CC900738-A088-444A-8A6C-909D5F559172}"/>
                </a:ext>
              </a:extLst>
            </p:cNvPr>
            <p:cNvSpPr txBox="1"/>
            <p:nvPr/>
          </p:nvSpPr>
          <p:spPr>
            <a:xfrm>
              <a:off x="1513459" y="4897387"/>
              <a:ext cx="184731" cy="307777"/>
            </a:xfrm>
            <a:prstGeom prst="rect">
              <a:avLst/>
            </a:prstGeom>
            <a:solidFill>
              <a:schemeClr val="bg1"/>
            </a:solidFill>
          </p:spPr>
          <p:txBody>
            <a:bodyPr wrap="none" rtlCol="0">
              <a:spAutoFit/>
            </a:bodyPr>
            <a:lstStyle/>
            <a:p>
              <a:endParaRPr lang="en-US" dirty="0"/>
            </a:p>
          </p:txBody>
        </p:sp>
      </p:grpSp>
      <p:sp>
        <p:nvSpPr>
          <p:cNvPr id="13" name="TextBox 12">
            <a:extLst>
              <a:ext uri="{FF2B5EF4-FFF2-40B4-BE49-F238E27FC236}">
                <a16:creationId xmlns:a16="http://schemas.microsoft.com/office/drawing/2014/main" id="{DC83EE92-BBCA-6445-8911-FB24BCA7FC6C}"/>
              </a:ext>
            </a:extLst>
          </p:cNvPr>
          <p:cNvSpPr txBox="1"/>
          <p:nvPr/>
        </p:nvSpPr>
        <p:spPr>
          <a:xfrm>
            <a:off x="0" y="6077712"/>
            <a:ext cx="8539517" cy="253916"/>
          </a:xfrm>
          <a:prstGeom prst="rect">
            <a:avLst/>
          </a:prstGeom>
          <a:noFill/>
        </p:spPr>
        <p:txBody>
          <a:bodyPr wrap="none" rtlCol="0">
            <a:spAutoFit/>
          </a:bodyPr>
          <a:lstStyle/>
          <a:p>
            <a:r>
              <a:rPr lang="en-US" sz="1050" dirty="0"/>
              <a:t>Ebert P. et al. </a:t>
            </a:r>
            <a:r>
              <a:rPr lang="en-GB" sz="1050" i="1" dirty="0"/>
              <a:t>Haplotype-resolved diverse human genomes and integrated analysis of structural variation</a:t>
            </a:r>
            <a:r>
              <a:rPr lang="en-GB" sz="1050" dirty="0"/>
              <a:t>. (2021). </a:t>
            </a:r>
            <a:r>
              <a:rPr lang="en-GB" sz="1050" i="1" dirty="0"/>
              <a:t>Science</a:t>
            </a:r>
            <a:r>
              <a:rPr lang="en-GB" sz="1050" dirty="0"/>
              <a:t>. PMID: 33632895</a:t>
            </a:r>
          </a:p>
        </p:txBody>
      </p:sp>
    </p:spTree>
    <p:extLst>
      <p:ext uri="{BB962C8B-B14F-4D97-AF65-F5344CB8AC3E}">
        <p14:creationId xmlns:p14="http://schemas.microsoft.com/office/powerpoint/2010/main" val="758179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2B1-6CBB-344D-A6DA-B5E35D4E3CA1}"/>
              </a:ext>
            </a:extLst>
          </p:cNvPr>
          <p:cNvSpPr>
            <a:spLocks noGrp="1"/>
          </p:cNvSpPr>
          <p:nvPr>
            <p:ph type="title"/>
          </p:nvPr>
        </p:nvSpPr>
        <p:spPr>
          <a:xfrm>
            <a:off x="336002" y="76200"/>
            <a:ext cx="8472096" cy="629400"/>
          </a:xfrm>
        </p:spPr>
        <p:txBody>
          <a:bodyPr/>
          <a:lstStyle/>
          <a:p>
            <a:pPr indent="0">
              <a:buNone/>
            </a:pPr>
            <a:r>
              <a:rPr lang="en-US" dirty="0"/>
              <a:t>The Future of Structural Variation – Which Technology?</a:t>
            </a:r>
          </a:p>
        </p:txBody>
      </p:sp>
      <p:sp>
        <p:nvSpPr>
          <p:cNvPr id="5" name="Text Placeholder 4">
            <a:extLst>
              <a:ext uri="{FF2B5EF4-FFF2-40B4-BE49-F238E27FC236}">
                <a16:creationId xmlns:a16="http://schemas.microsoft.com/office/drawing/2014/main" id="{1F4903A1-1206-D24D-A791-E0E356A078F4}"/>
              </a:ext>
            </a:extLst>
          </p:cNvPr>
          <p:cNvSpPr>
            <a:spLocks noGrp="1"/>
          </p:cNvSpPr>
          <p:nvPr>
            <p:ph type="body" idx="1"/>
          </p:nvPr>
        </p:nvSpPr>
        <p:spPr>
          <a:xfrm>
            <a:off x="539750" y="1311170"/>
            <a:ext cx="8064600" cy="4665957"/>
          </a:xfrm>
        </p:spPr>
        <p:txBody>
          <a:bodyPr/>
          <a:lstStyle/>
          <a:p>
            <a:r>
              <a:rPr lang="en-US" dirty="0"/>
              <a:t>Long Reads or Short Reads?</a:t>
            </a:r>
          </a:p>
          <a:p>
            <a:pPr lvl="1"/>
            <a:r>
              <a:rPr lang="en-US" dirty="0"/>
              <a:t>Long Reads are still expensive</a:t>
            </a:r>
          </a:p>
          <a:p>
            <a:pPr lvl="1"/>
            <a:r>
              <a:rPr lang="en-US" dirty="0"/>
              <a:t>Short Reads don’t work well at some size ranges</a:t>
            </a:r>
          </a:p>
        </p:txBody>
      </p:sp>
      <p:sp>
        <p:nvSpPr>
          <p:cNvPr id="4" name="TextBox 3">
            <a:extLst>
              <a:ext uri="{FF2B5EF4-FFF2-40B4-BE49-F238E27FC236}">
                <a16:creationId xmlns:a16="http://schemas.microsoft.com/office/drawing/2014/main" id="{660B140F-8853-B546-A58E-20D269626961}"/>
              </a:ext>
            </a:extLst>
          </p:cNvPr>
          <p:cNvSpPr txBox="1"/>
          <p:nvPr/>
        </p:nvSpPr>
        <p:spPr>
          <a:xfrm>
            <a:off x="0" y="6040388"/>
            <a:ext cx="8539517" cy="415498"/>
          </a:xfrm>
          <a:prstGeom prst="rect">
            <a:avLst/>
          </a:prstGeom>
          <a:noFill/>
        </p:spPr>
        <p:txBody>
          <a:bodyPr wrap="none" rtlCol="0">
            <a:spAutoFit/>
          </a:bodyPr>
          <a:lstStyle/>
          <a:p>
            <a:r>
              <a:rPr lang="en-US" sz="1050" dirty="0"/>
              <a:t>Ebert P. et al. </a:t>
            </a:r>
            <a:r>
              <a:rPr lang="en-GB" sz="1050" i="1" dirty="0"/>
              <a:t>Haplotype-resolved diverse human genomes and integrated analysis of structural variation</a:t>
            </a:r>
            <a:r>
              <a:rPr lang="en-GB" sz="1050" dirty="0"/>
              <a:t>. (2021). </a:t>
            </a:r>
            <a:r>
              <a:rPr lang="en-GB" sz="1050" i="1" dirty="0"/>
              <a:t>Science</a:t>
            </a:r>
            <a:r>
              <a:rPr lang="en-GB" sz="1050" dirty="0"/>
              <a:t>. PMID: 33632895</a:t>
            </a:r>
          </a:p>
          <a:p>
            <a:endParaRPr lang="en-US" sz="1050" dirty="0"/>
          </a:p>
        </p:txBody>
      </p:sp>
      <p:sp>
        <p:nvSpPr>
          <p:cNvPr id="8" name="TextBox 7">
            <a:extLst>
              <a:ext uri="{FF2B5EF4-FFF2-40B4-BE49-F238E27FC236}">
                <a16:creationId xmlns:a16="http://schemas.microsoft.com/office/drawing/2014/main" id="{8D219FE8-0D23-4041-AC3C-33449F717B6C}"/>
              </a:ext>
            </a:extLst>
          </p:cNvPr>
          <p:cNvSpPr txBox="1"/>
          <p:nvPr/>
        </p:nvSpPr>
        <p:spPr>
          <a:xfrm>
            <a:off x="393615" y="4463969"/>
            <a:ext cx="8414483" cy="338554"/>
          </a:xfrm>
          <a:prstGeom prst="rect">
            <a:avLst/>
          </a:prstGeom>
          <a:noFill/>
        </p:spPr>
        <p:txBody>
          <a:bodyPr wrap="none" rtlCol="0">
            <a:spAutoFit/>
          </a:bodyPr>
          <a:lstStyle/>
          <a:p>
            <a:r>
              <a:rPr lang="en-US" sz="1600" b="1" i="1" dirty="0"/>
              <a:t>Or: How do we best trade-off number of samples vs. accuracy of SV identification…?</a:t>
            </a:r>
          </a:p>
        </p:txBody>
      </p:sp>
      <p:sp>
        <p:nvSpPr>
          <p:cNvPr id="10" name="TextBox 9">
            <a:extLst>
              <a:ext uri="{FF2B5EF4-FFF2-40B4-BE49-F238E27FC236}">
                <a16:creationId xmlns:a16="http://schemas.microsoft.com/office/drawing/2014/main" id="{0C7255FC-020E-6E4D-99D2-0EC51D2416FF}"/>
              </a:ext>
            </a:extLst>
          </p:cNvPr>
          <p:cNvSpPr txBox="1"/>
          <p:nvPr/>
        </p:nvSpPr>
        <p:spPr>
          <a:xfrm>
            <a:off x="839755" y="2983446"/>
            <a:ext cx="7445830" cy="830997"/>
          </a:xfrm>
          <a:prstGeom prst="rect">
            <a:avLst/>
          </a:prstGeom>
          <a:noFill/>
        </p:spPr>
        <p:txBody>
          <a:bodyPr wrap="square" rtlCol="0">
            <a:spAutoFit/>
          </a:bodyPr>
          <a:lstStyle/>
          <a:p>
            <a:r>
              <a:rPr lang="en-US" sz="1600" b="1" i="1" dirty="0"/>
              <a:t>So do we…</a:t>
            </a:r>
          </a:p>
          <a:p>
            <a:r>
              <a:rPr lang="en-US" sz="1600" b="1" i="1" dirty="0"/>
              <a:t>         … Sequence small number of samples really well (long reads), or… </a:t>
            </a:r>
          </a:p>
          <a:p>
            <a:r>
              <a:rPr lang="en-US" sz="1600" b="1" i="1" dirty="0"/>
              <a:t>         … large number of samples adequately (short reads)?</a:t>
            </a:r>
          </a:p>
        </p:txBody>
      </p:sp>
    </p:spTree>
    <p:extLst>
      <p:ext uri="{BB962C8B-B14F-4D97-AF65-F5344CB8AC3E}">
        <p14:creationId xmlns:p14="http://schemas.microsoft.com/office/powerpoint/2010/main" val="410395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B6D7-495C-E64C-B6BC-6192E4E81336}"/>
              </a:ext>
            </a:extLst>
          </p:cNvPr>
          <p:cNvSpPr>
            <a:spLocks noGrp="1"/>
          </p:cNvSpPr>
          <p:nvPr>
            <p:ph type="title"/>
          </p:nvPr>
        </p:nvSpPr>
        <p:spPr>
          <a:xfrm>
            <a:off x="298679" y="76200"/>
            <a:ext cx="8546742" cy="629400"/>
          </a:xfrm>
        </p:spPr>
        <p:txBody>
          <a:bodyPr/>
          <a:lstStyle/>
          <a:p>
            <a:pPr indent="0">
              <a:buNone/>
            </a:pPr>
            <a:r>
              <a:rPr lang="en-US" dirty="0"/>
              <a:t>The Future of Structural Variation – Which Technology?</a:t>
            </a:r>
          </a:p>
        </p:txBody>
      </p:sp>
      <p:sp>
        <p:nvSpPr>
          <p:cNvPr id="3" name="Text Placeholder 2">
            <a:extLst>
              <a:ext uri="{FF2B5EF4-FFF2-40B4-BE49-F238E27FC236}">
                <a16:creationId xmlns:a16="http://schemas.microsoft.com/office/drawing/2014/main" id="{204C3472-5CBC-2D4B-B609-55E82696DF56}"/>
              </a:ext>
            </a:extLst>
          </p:cNvPr>
          <p:cNvSpPr>
            <a:spLocks noGrp="1"/>
          </p:cNvSpPr>
          <p:nvPr>
            <p:ph type="body" idx="1"/>
          </p:nvPr>
        </p:nvSpPr>
        <p:spPr>
          <a:xfrm>
            <a:off x="0" y="801150"/>
            <a:ext cx="9144000" cy="551386"/>
          </a:xfrm>
        </p:spPr>
        <p:txBody>
          <a:bodyPr/>
          <a:lstStyle/>
          <a:p>
            <a:pPr marL="114300" indent="0" algn="ctr">
              <a:buNone/>
            </a:pPr>
            <a:r>
              <a:rPr lang="en-US" i="1" dirty="0">
                <a:solidFill>
                  <a:srgbClr val="000000"/>
                </a:solidFill>
              </a:rPr>
              <a:t>Do we actually need all of those structural variants that long read sequencing finds…?</a:t>
            </a:r>
          </a:p>
        </p:txBody>
      </p:sp>
      <p:sp>
        <p:nvSpPr>
          <p:cNvPr id="4" name="Rectangle 3">
            <a:extLst>
              <a:ext uri="{FF2B5EF4-FFF2-40B4-BE49-F238E27FC236}">
                <a16:creationId xmlns:a16="http://schemas.microsoft.com/office/drawing/2014/main" id="{7E5FFA1B-B646-E645-9787-A73C2FDE80DE}"/>
              </a:ext>
            </a:extLst>
          </p:cNvPr>
          <p:cNvSpPr/>
          <p:nvPr/>
        </p:nvSpPr>
        <p:spPr>
          <a:xfrm>
            <a:off x="112016" y="4076677"/>
            <a:ext cx="8919966" cy="1754326"/>
          </a:xfrm>
          <a:prstGeom prst="rect">
            <a:avLst/>
          </a:prstGeom>
        </p:spPr>
        <p:txBody>
          <a:bodyPr wrap="square">
            <a:spAutoFit/>
          </a:bodyPr>
          <a:lstStyle/>
          <a:p>
            <a:r>
              <a:rPr lang="en-GB" sz="1200" i="1" dirty="0">
                <a:latin typeface="+mj-lt"/>
              </a:rPr>
              <a:t>“[split read sequencing] captures virtually all high-quality deletions derived from [long read sequencing] assembly in the regions of the genome that encompass over 95% of currently annotated coding sequence in genes with existing evidence for dominant-acting pathogenic mutations from OMIM. We therefore anticipate that a minority of “unsolved” cases will be explained by novel and readily interpretable deletions that can be captured by [long read sequencing] but remain cryptic to [split read sequencing] in known disease-associated genes…</a:t>
            </a:r>
          </a:p>
          <a:p>
            <a:endParaRPr lang="en-GB" sz="1200" i="1" dirty="0">
              <a:latin typeface="+mj-lt"/>
            </a:endParaRPr>
          </a:p>
          <a:p>
            <a:r>
              <a:rPr lang="en-GB" sz="1200" i="1" dirty="0">
                <a:latin typeface="+mj-lt"/>
              </a:rPr>
              <a:t>… However, given that the most highly repetitive regions of the genome have been traditionally inaccessible in human disease studies, it is anticipated that new disease-associated genes and sequences will emerge as functional annotation of these repetitive sequences and duplicated genes continues to improve.”</a:t>
            </a:r>
            <a:endParaRPr lang="en-US" sz="1200" i="1" dirty="0">
              <a:latin typeface="+mj-lt"/>
            </a:endParaRPr>
          </a:p>
        </p:txBody>
      </p:sp>
      <p:sp>
        <p:nvSpPr>
          <p:cNvPr id="5" name="TextBox 4">
            <a:extLst>
              <a:ext uri="{FF2B5EF4-FFF2-40B4-BE49-F238E27FC236}">
                <a16:creationId xmlns:a16="http://schemas.microsoft.com/office/drawing/2014/main" id="{C9823A3D-64AB-AC47-985D-EF06E66A0CCB}"/>
              </a:ext>
            </a:extLst>
          </p:cNvPr>
          <p:cNvSpPr txBox="1"/>
          <p:nvPr/>
        </p:nvSpPr>
        <p:spPr>
          <a:xfrm>
            <a:off x="158621" y="5907052"/>
            <a:ext cx="8686800" cy="415498"/>
          </a:xfrm>
          <a:prstGeom prst="rect">
            <a:avLst/>
          </a:prstGeom>
          <a:noFill/>
        </p:spPr>
        <p:txBody>
          <a:bodyPr wrap="square" rtlCol="0">
            <a:spAutoFit/>
          </a:bodyPr>
          <a:lstStyle/>
          <a:p>
            <a:r>
              <a:rPr lang="en-US" sz="1050" dirty="0"/>
              <a:t>Zhao X et al. </a:t>
            </a:r>
            <a:r>
              <a:rPr lang="en-US" sz="1050" i="1" dirty="0"/>
              <a:t>Expectations and blind spots for structural variation detection from long-read assemblies and short-read genome sequencing technologies. </a:t>
            </a:r>
            <a:r>
              <a:rPr lang="en-US" sz="1050" dirty="0"/>
              <a:t>(2021). </a:t>
            </a:r>
            <a:r>
              <a:rPr lang="en-US" sz="1050" i="1" dirty="0"/>
              <a:t>AJHG</a:t>
            </a:r>
            <a:r>
              <a:rPr lang="en-US" sz="1050" dirty="0"/>
              <a:t>. PMID: 33789087</a:t>
            </a:r>
          </a:p>
        </p:txBody>
      </p:sp>
      <p:pic>
        <p:nvPicPr>
          <p:cNvPr id="6" name="Picture 5">
            <a:extLst>
              <a:ext uri="{FF2B5EF4-FFF2-40B4-BE49-F238E27FC236}">
                <a16:creationId xmlns:a16="http://schemas.microsoft.com/office/drawing/2014/main" id="{AD901EE4-39FB-4E4F-AAB3-8FAD8D5326C8}"/>
              </a:ext>
            </a:extLst>
          </p:cNvPr>
          <p:cNvPicPr>
            <a:picLocks noChangeAspect="1"/>
          </p:cNvPicPr>
          <p:nvPr/>
        </p:nvPicPr>
        <p:blipFill rotWithShape="1">
          <a:blip r:embed="rId2"/>
          <a:srcRect t="29660" r="38639" b="32381"/>
          <a:stretch/>
        </p:blipFill>
        <p:spPr>
          <a:xfrm>
            <a:off x="2237763" y="1228716"/>
            <a:ext cx="4797519" cy="2848533"/>
          </a:xfrm>
          <a:prstGeom prst="rect">
            <a:avLst/>
          </a:prstGeom>
        </p:spPr>
      </p:pic>
      <p:sp>
        <p:nvSpPr>
          <p:cNvPr id="7" name="TextBox 6">
            <a:extLst>
              <a:ext uri="{FF2B5EF4-FFF2-40B4-BE49-F238E27FC236}">
                <a16:creationId xmlns:a16="http://schemas.microsoft.com/office/drawing/2014/main" id="{1375312F-9FFD-1B42-A07D-5BAA5AE93CCB}"/>
              </a:ext>
            </a:extLst>
          </p:cNvPr>
          <p:cNvSpPr txBox="1"/>
          <p:nvPr/>
        </p:nvSpPr>
        <p:spPr>
          <a:xfrm>
            <a:off x="2237763" y="1213998"/>
            <a:ext cx="184731" cy="307777"/>
          </a:xfrm>
          <a:prstGeom prst="rect">
            <a:avLst/>
          </a:prstGeom>
          <a:solidFill>
            <a:schemeClr val="bg1"/>
          </a:solidFill>
        </p:spPr>
        <p:txBody>
          <a:bodyPr wrap="none" rtlCol="0">
            <a:spAutoFit/>
          </a:bodyPr>
          <a:lstStyle/>
          <a:p>
            <a:endParaRPr lang="en-US" dirty="0"/>
          </a:p>
        </p:txBody>
      </p:sp>
      <p:sp>
        <p:nvSpPr>
          <p:cNvPr id="9" name="Frame 8">
            <a:extLst>
              <a:ext uri="{FF2B5EF4-FFF2-40B4-BE49-F238E27FC236}">
                <a16:creationId xmlns:a16="http://schemas.microsoft.com/office/drawing/2014/main" id="{BB839FD5-03E4-D741-965D-3C798701C50C}"/>
              </a:ext>
            </a:extLst>
          </p:cNvPr>
          <p:cNvSpPr/>
          <p:nvPr/>
        </p:nvSpPr>
        <p:spPr>
          <a:xfrm>
            <a:off x="5169159" y="3564294"/>
            <a:ext cx="1754155" cy="493722"/>
          </a:xfrm>
          <a:prstGeom prst="frame">
            <a:avLst>
              <a:gd name="adj1" fmla="val 87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a:extLst>
              <a:ext uri="{FF2B5EF4-FFF2-40B4-BE49-F238E27FC236}">
                <a16:creationId xmlns:a16="http://schemas.microsoft.com/office/drawing/2014/main" id="{96AE22EA-5DD1-3C41-BF32-3E156537744C}"/>
              </a:ext>
            </a:extLst>
          </p:cNvPr>
          <p:cNvCxnSpPr>
            <a:cxnSpLocks/>
          </p:cNvCxnSpPr>
          <p:nvPr/>
        </p:nvCxnSpPr>
        <p:spPr>
          <a:xfrm flipH="1">
            <a:off x="7002626" y="3542676"/>
            <a:ext cx="499186" cy="2802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99D7D6D-FE17-244E-8BA7-F0FBD9FEA95F}"/>
              </a:ext>
            </a:extLst>
          </p:cNvPr>
          <p:cNvSpPr txBox="1"/>
          <p:nvPr/>
        </p:nvSpPr>
        <p:spPr>
          <a:xfrm>
            <a:off x="7501812" y="2815640"/>
            <a:ext cx="1659217" cy="954107"/>
          </a:xfrm>
          <a:prstGeom prst="rect">
            <a:avLst/>
          </a:prstGeom>
          <a:noFill/>
        </p:spPr>
        <p:txBody>
          <a:bodyPr wrap="square" rtlCol="0">
            <a:spAutoFit/>
          </a:bodyPr>
          <a:lstStyle/>
          <a:p>
            <a:r>
              <a:rPr lang="en-US" dirty="0">
                <a:solidFill>
                  <a:srgbClr val="FF0000"/>
                </a:solidFill>
              </a:rPr>
              <a:t>These are where variants which cause disease are found (currently!)</a:t>
            </a:r>
          </a:p>
        </p:txBody>
      </p:sp>
    </p:spTree>
    <p:extLst>
      <p:ext uri="{BB962C8B-B14F-4D97-AF65-F5344CB8AC3E}">
        <p14:creationId xmlns:p14="http://schemas.microsoft.com/office/powerpoint/2010/main" val="2469028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6"/>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Computer exercises</a:t>
            </a:r>
            <a:endParaRPr/>
          </a:p>
        </p:txBody>
      </p:sp>
      <p:sp>
        <p:nvSpPr>
          <p:cNvPr id="422" name="Google Shape;422;p66"/>
          <p:cNvSpPr txBox="1">
            <a:spLocks noGrp="1"/>
          </p:cNvSpPr>
          <p:nvPr>
            <p:ph type="body" idx="1"/>
          </p:nvPr>
        </p:nvSpPr>
        <p:spPr>
          <a:xfrm>
            <a:off x="457200" y="838700"/>
            <a:ext cx="8229600" cy="5410200"/>
          </a:xfrm>
          <a:prstGeom prst="rect">
            <a:avLst/>
          </a:prstGeom>
        </p:spPr>
        <p:txBody>
          <a:bodyPr spcFirstLastPara="1" wrap="square" lIns="91425" tIns="91425" rIns="91425" bIns="91425" anchor="t" anchorCtr="0">
            <a:noAutofit/>
          </a:bodyPr>
          <a:lstStyle/>
          <a:p>
            <a:pPr marL="457200" lvl="0" indent="-330200" algn="l" rtl="0">
              <a:spcBef>
                <a:spcPts val="400"/>
              </a:spcBef>
              <a:spcAft>
                <a:spcPts val="0"/>
              </a:spcAft>
              <a:buSzPts val="1600"/>
              <a:buAutoNum type="arabicPeriod"/>
            </a:pPr>
            <a:r>
              <a:rPr lang="en-GB" dirty="0"/>
              <a:t>Trivia questions about a VCF output file from the LUMPY SV caller.</a:t>
            </a:r>
          </a:p>
          <a:p>
            <a:pPr lvl="1" indent="-330200">
              <a:spcBef>
                <a:spcPts val="400"/>
              </a:spcBef>
              <a:buSzPts val="1600"/>
              <a:buAutoNum type="alphaLcPeriod"/>
            </a:pPr>
            <a:r>
              <a:rPr lang="en-GB" dirty="0">
                <a:hlinkClick r:id="rId3"/>
              </a:rPr>
              <a:t>http://www.genomebiology.com/2014/15/6/R84</a:t>
            </a:r>
            <a:endParaRPr lang="en-GB" dirty="0"/>
          </a:p>
          <a:p>
            <a:pPr>
              <a:buAutoNum type="arabicPeriod"/>
            </a:pPr>
            <a:endParaRPr lang="en-GB" dirty="0">
              <a:solidFill>
                <a:schemeClr val="dk1"/>
              </a:solidFill>
            </a:endParaRPr>
          </a:p>
          <a:p>
            <a:pPr>
              <a:buAutoNum type="arabicPeriod"/>
            </a:pPr>
            <a:r>
              <a:rPr lang="en-GB" dirty="0">
                <a:solidFill>
                  <a:schemeClr val="dk1"/>
                </a:solidFill>
              </a:rPr>
              <a:t>Use the </a:t>
            </a:r>
            <a:r>
              <a:rPr lang="en-GB" dirty="0" err="1">
                <a:solidFill>
                  <a:schemeClr val="dk1"/>
                </a:solidFill>
              </a:rPr>
              <a:t>BreakDancer</a:t>
            </a:r>
            <a:r>
              <a:rPr lang="en-GB" dirty="0">
                <a:solidFill>
                  <a:schemeClr val="dk1"/>
                </a:solidFill>
              </a:rPr>
              <a:t> software package to call structural variants on a yeast sample that was paired-end sequenced on the </a:t>
            </a:r>
            <a:r>
              <a:rPr lang="en-GB" dirty="0" err="1">
                <a:solidFill>
                  <a:schemeClr val="dk1"/>
                </a:solidFill>
              </a:rPr>
              <a:t>illumina</a:t>
            </a:r>
            <a:r>
              <a:rPr lang="en-GB" dirty="0">
                <a:solidFill>
                  <a:schemeClr val="dk1"/>
                </a:solidFill>
              </a:rPr>
              <a:t> </a:t>
            </a:r>
            <a:r>
              <a:rPr lang="en-GB" dirty="0" err="1">
                <a:solidFill>
                  <a:schemeClr val="dk1"/>
                </a:solidFill>
              </a:rPr>
              <a:t>Hiseq</a:t>
            </a:r>
            <a:r>
              <a:rPr lang="en-GB" dirty="0">
                <a:solidFill>
                  <a:schemeClr val="dk1"/>
                </a:solidFill>
              </a:rPr>
              <a:t>.</a:t>
            </a:r>
          </a:p>
          <a:p>
            <a:pPr marL="457200" lvl="0" indent="-330200" algn="l" rtl="0">
              <a:spcBef>
                <a:spcPts val="400"/>
              </a:spcBef>
              <a:spcAft>
                <a:spcPts val="0"/>
              </a:spcAft>
              <a:buSzPts val="1600"/>
              <a:buAutoNum type="arabicPeriod"/>
            </a:pPr>
            <a:endParaRPr lang="en-GB" dirty="0">
              <a:solidFill>
                <a:schemeClr val="dk1"/>
              </a:solidFill>
            </a:endParaRPr>
          </a:p>
          <a:p>
            <a:pPr marL="457200" lvl="0" indent="-330200" algn="l" rtl="0">
              <a:spcBef>
                <a:spcPts val="400"/>
              </a:spcBef>
              <a:spcAft>
                <a:spcPts val="0"/>
              </a:spcAft>
              <a:buSzPts val="1600"/>
              <a:buAutoNum type="arabicPeriod"/>
            </a:pPr>
            <a:r>
              <a:rPr lang="en-GB" dirty="0"/>
              <a:t>Use the LUMPY software package to call structural variants on a yeast sample that was paired-end sequenced on the </a:t>
            </a:r>
            <a:r>
              <a:rPr lang="en-GB" dirty="0" err="1"/>
              <a:t>illumina</a:t>
            </a:r>
            <a:r>
              <a:rPr lang="en-GB" dirty="0"/>
              <a:t> </a:t>
            </a:r>
            <a:r>
              <a:rPr lang="en-GB" dirty="0" err="1"/>
              <a:t>Hiseq</a:t>
            </a:r>
            <a:r>
              <a:rPr lang="en-GB" dirty="0"/>
              <a:t>.</a:t>
            </a:r>
          </a:p>
          <a:p>
            <a:pPr marL="457200" lvl="0" indent="-330200" algn="l" rtl="0">
              <a:spcBef>
                <a:spcPts val="400"/>
              </a:spcBef>
              <a:spcAft>
                <a:spcPts val="0"/>
              </a:spcAft>
              <a:buSzPts val="1600"/>
              <a:buAutoNum type="arabicPeriod"/>
            </a:pPr>
            <a:endParaRPr lang="en-GB" dirty="0"/>
          </a:p>
          <a:p>
            <a:pPr marL="457200" lvl="0" indent="-330200" algn="l" rtl="0">
              <a:spcBef>
                <a:spcPts val="400"/>
              </a:spcBef>
              <a:spcAft>
                <a:spcPts val="0"/>
              </a:spcAft>
              <a:buSzPts val="1600"/>
              <a:buAutoNum type="arabicPeriod"/>
            </a:pPr>
            <a:r>
              <a:rPr lang="en-GB" dirty="0"/>
              <a:t>Call SVs using the Sniffles caller on a yeast sample that was sequenced on the </a:t>
            </a:r>
            <a:r>
              <a:rPr lang="en-GB" dirty="0" err="1"/>
              <a:t>Pacbio</a:t>
            </a:r>
            <a:r>
              <a:rPr lang="en-GB" dirty="0"/>
              <a:t> platform.</a:t>
            </a:r>
          </a:p>
          <a:p>
            <a:pPr marL="457200" lvl="0" indent="-330200" algn="l" rtl="0">
              <a:spcBef>
                <a:spcPts val="400"/>
              </a:spcBef>
              <a:spcAft>
                <a:spcPts val="0"/>
              </a:spcAft>
              <a:buSzPts val="1600"/>
              <a:buAutoNum type="arabicPeriod"/>
            </a:pPr>
            <a:endParaRPr lang="en-GB" dirty="0"/>
          </a:p>
          <a:p>
            <a:pPr marL="457200" lvl="0" indent="-330200" algn="l" rtl="0">
              <a:spcBef>
                <a:spcPts val="400"/>
              </a:spcBef>
              <a:spcAft>
                <a:spcPts val="0"/>
              </a:spcAft>
              <a:buSzPts val="1600"/>
              <a:buAutoNum type="arabicPeriod"/>
            </a:pPr>
            <a:r>
              <a:rPr lang="en-GB" dirty="0"/>
              <a:t>Introduction to </a:t>
            </a:r>
            <a:r>
              <a:rPr lang="en-GB" dirty="0" err="1"/>
              <a:t>BEDtools</a:t>
            </a:r>
            <a:r>
              <a:rPr lang="en-GB" dirty="0"/>
              <a:t> for doing regional comparisons over genomic co-ordinates.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3"/>
          <p:cNvSpPr>
            <a:spLocks noChangeShapeType="1"/>
          </p:cNvSpPr>
          <p:nvPr/>
        </p:nvSpPr>
        <p:spPr bwMode="auto">
          <a:xfrm>
            <a:off x="1131997" y="30546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3" name="Line 4"/>
          <p:cNvSpPr>
            <a:spLocks noChangeShapeType="1"/>
          </p:cNvSpPr>
          <p:nvPr/>
        </p:nvSpPr>
        <p:spPr bwMode="auto">
          <a:xfrm>
            <a:off x="1131997" y="33086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4" name="Line 5"/>
          <p:cNvSpPr>
            <a:spLocks noChangeShapeType="1"/>
          </p:cNvSpPr>
          <p:nvPr/>
        </p:nvSpPr>
        <p:spPr bwMode="auto">
          <a:xfrm>
            <a:off x="1131997" y="3549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5" name="Line 6"/>
          <p:cNvSpPr>
            <a:spLocks noChangeShapeType="1"/>
          </p:cNvSpPr>
          <p:nvPr/>
        </p:nvSpPr>
        <p:spPr bwMode="auto">
          <a:xfrm>
            <a:off x="1131997" y="3803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6" name="Line 7"/>
          <p:cNvSpPr>
            <a:spLocks noChangeShapeType="1"/>
          </p:cNvSpPr>
          <p:nvPr/>
        </p:nvSpPr>
        <p:spPr bwMode="auto">
          <a:xfrm>
            <a:off x="1131997" y="4057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7" name="Line 8"/>
          <p:cNvSpPr>
            <a:spLocks noChangeShapeType="1"/>
          </p:cNvSpPr>
          <p:nvPr/>
        </p:nvSpPr>
        <p:spPr bwMode="auto">
          <a:xfrm>
            <a:off x="1131997" y="4311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8" name="Line 9"/>
          <p:cNvSpPr>
            <a:spLocks noChangeShapeType="1"/>
          </p:cNvSpPr>
          <p:nvPr/>
        </p:nvSpPr>
        <p:spPr bwMode="auto">
          <a:xfrm>
            <a:off x="1131997" y="45532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9" name="Line 10"/>
          <p:cNvSpPr>
            <a:spLocks noChangeShapeType="1"/>
          </p:cNvSpPr>
          <p:nvPr/>
        </p:nvSpPr>
        <p:spPr bwMode="auto">
          <a:xfrm>
            <a:off x="1131997" y="48072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0" name="Line 11"/>
          <p:cNvSpPr>
            <a:spLocks noChangeShapeType="1"/>
          </p:cNvSpPr>
          <p:nvPr/>
        </p:nvSpPr>
        <p:spPr bwMode="auto">
          <a:xfrm>
            <a:off x="1131997" y="5073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1" name="Line 12"/>
          <p:cNvSpPr>
            <a:spLocks noChangeShapeType="1"/>
          </p:cNvSpPr>
          <p:nvPr/>
        </p:nvSpPr>
        <p:spPr bwMode="auto">
          <a:xfrm>
            <a:off x="1131997" y="5327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3" name="Rectangle 23"/>
          <p:cNvSpPr>
            <a:spLocks noChangeArrowheads="1"/>
          </p:cNvSpPr>
          <p:nvPr/>
        </p:nvSpPr>
        <p:spPr bwMode="auto">
          <a:xfrm>
            <a:off x="6262797" y="2991126"/>
            <a:ext cx="114300" cy="101600"/>
          </a:xfrm>
          <a:prstGeom prst="rect">
            <a:avLst/>
          </a:prstGeom>
          <a:solidFill>
            <a:srgbClr val="771955"/>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45" name="Line 75"/>
          <p:cNvSpPr>
            <a:spLocks noChangeShapeType="1"/>
          </p:cNvSpPr>
          <p:nvPr/>
        </p:nvSpPr>
        <p:spPr bwMode="auto">
          <a:xfrm>
            <a:off x="1217280" y="2101531"/>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51" name="Line 82"/>
          <p:cNvSpPr>
            <a:spLocks noChangeShapeType="1"/>
          </p:cNvSpPr>
          <p:nvPr/>
        </p:nvSpPr>
        <p:spPr bwMode="auto">
          <a:xfrm>
            <a:off x="3160380" y="2012631"/>
            <a:ext cx="0" cy="13970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52" name="Text Box 83"/>
          <p:cNvSpPr txBox="1">
            <a:spLocks noChangeArrowheads="1"/>
          </p:cNvSpPr>
          <p:nvPr/>
        </p:nvSpPr>
        <p:spPr bwMode="auto">
          <a:xfrm>
            <a:off x="186732" y="1565286"/>
            <a:ext cx="281895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dirty="0">
                <a:latin typeface="Arial" charset="0"/>
                <a:cs typeface="Arial" charset="0"/>
              </a:rPr>
              <a:t>Reference Genome</a:t>
            </a:r>
          </a:p>
        </p:txBody>
      </p:sp>
      <p:sp>
        <p:nvSpPr>
          <p:cNvPr id="308308" name="AutoShape 84"/>
          <p:cNvSpPr>
            <a:spLocks noChangeArrowheads="1"/>
          </p:cNvSpPr>
          <p:nvPr/>
        </p:nvSpPr>
        <p:spPr bwMode="auto">
          <a:xfrm>
            <a:off x="7554580" y="1987231"/>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09" name="AutoShape 85"/>
          <p:cNvSpPr>
            <a:spLocks noChangeArrowheads="1"/>
          </p:cNvSpPr>
          <p:nvPr/>
        </p:nvSpPr>
        <p:spPr bwMode="auto">
          <a:xfrm>
            <a:off x="7520097" y="29403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0" name="AutoShape 86"/>
          <p:cNvSpPr>
            <a:spLocks noChangeArrowheads="1"/>
          </p:cNvSpPr>
          <p:nvPr/>
        </p:nvSpPr>
        <p:spPr bwMode="auto">
          <a:xfrm>
            <a:off x="7520097" y="32070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1" name="AutoShape 87"/>
          <p:cNvSpPr>
            <a:spLocks noChangeArrowheads="1"/>
          </p:cNvSpPr>
          <p:nvPr/>
        </p:nvSpPr>
        <p:spPr bwMode="auto">
          <a:xfrm>
            <a:off x="7520097" y="34483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2" name="AutoShape 88"/>
          <p:cNvSpPr>
            <a:spLocks noChangeArrowheads="1"/>
          </p:cNvSpPr>
          <p:nvPr/>
        </p:nvSpPr>
        <p:spPr bwMode="auto">
          <a:xfrm>
            <a:off x="7520097" y="3943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3" name="AutoShape 89"/>
          <p:cNvSpPr>
            <a:spLocks noChangeArrowheads="1"/>
          </p:cNvSpPr>
          <p:nvPr/>
        </p:nvSpPr>
        <p:spPr bwMode="auto">
          <a:xfrm>
            <a:off x="7520097" y="4197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4" name="AutoShape 90"/>
          <p:cNvSpPr>
            <a:spLocks noChangeArrowheads="1"/>
          </p:cNvSpPr>
          <p:nvPr/>
        </p:nvSpPr>
        <p:spPr bwMode="auto">
          <a:xfrm>
            <a:off x="7520097" y="4705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5" name="AutoShape 91"/>
          <p:cNvSpPr>
            <a:spLocks noChangeArrowheads="1"/>
          </p:cNvSpPr>
          <p:nvPr/>
        </p:nvSpPr>
        <p:spPr bwMode="auto">
          <a:xfrm>
            <a:off x="7520097" y="4959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6" name="AutoShape 92"/>
          <p:cNvSpPr>
            <a:spLocks noChangeArrowheads="1"/>
          </p:cNvSpPr>
          <p:nvPr/>
        </p:nvSpPr>
        <p:spPr bwMode="auto">
          <a:xfrm>
            <a:off x="7520097" y="5213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25662" name="Rectangle 94"/>
          <p:cNvSpPr>
            <a:spLocks noChangeArrowheads="1"/>
          </p:cNvSpPr>
          <p:nvPr/>
        </p:nvSpPr>
        <p:spPr bwMode="auto">
          <a:xfrm>
            <a:off x="6284580" y="2050731"/>
            <a:ext cx="114300" cy="101600"/>
          </a:xfrm>
          <a:prstGeom prst="rect">
            <a:avLst/>
          </a:prstGeom>
          <a:solidFill>
            <a:srgbClr val="771955"/>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63" name="Line 95"/>
          <p:cNvSpPr>
            <a:spLocks noChangeShapeType="1"/>
          </p:cNvSpPr>
          <p:nvPr/>
        </p:nvSpPr>
        <p:spPr bwMode="auto">
          <a:xfrm>
            <a:off x="6326297" y="34610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4" name="Line 96"/>
          <p:cNvSpPr>
            <a:spLocks noChangeShapeType="1"/>
          </p:cNvSpPr>
          <p:nvPr/>
        </p:nvSpPr>
        <p:spPr bwMode="auto">
          <a:xfrm>
            <a:off x="6326297" y="32451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5" name="Rectangle 97"/>
          <p:cNvSpPr>
            <a:spLocks noChangeArrowheads="1"/>
          </p:cNvSpPr>
          <p:nvPr/>
        </p:nvSpPr>
        <p:spPr bwMode="auto">
          <a:xfrm>
            <a:off x="6262797" y="3740426"/>
            <a:ext cx="114300" cy="101600"/>
          </a:xfrm>
          <a:prstGeom prst="rect">
            <a:avLst/>
          </a:prstGeom>
          <a:solidFill>
            <a:srgbClr val="771955"/>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66" name="Line 98"/>
          <p:cNvSpPr>
            <a:spLocks noChangeShapeType="1"/>
          </p:cNvSpPr>
          <p:nvPr/>
        </p:nvSpPr>
        <p:spPr bwMode="auto">
          <a:xfrm>
            <a:off x="6326297" y="42103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7" name="Line 99"/>
          <p:cNvSpPr>
            <a:spLocks noChangeShapeType="1"/>
          </p:cNvSpPr>
          <p:nvPr/>
        </p:nvSpPr>
        <p:spPr bwMode="auto">
          <a:xfrm>
            <a:off x="6326297" y="39944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8" name="Line 100"/>
          <p:cNvSpPr>
            <a:spLocks noChangeShapeType="1"/>
          </p:cNvSpPr>
          <p:nvPr/>
        </p:nvSpPr>
        <p:spPr bwMode="auto">
          <a:xfrm>
            <a:off x="6326297" y="47056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9" name="Line 101"/>
          <p:cNvSpPr>
            <a:spLocks noChangeShapeType="1"/>
          </p:cNvSpPr>
          <p:nvPr/>
        </p:nvSpPr>
        <p:spPr bwMode="auto">
          <a:xfrm>
            <a:off x="6326297" y="44897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70" name="Line 102"/>
          <p:cNvSpPr>
            <a:spLocks noChangeShapeType="1"/>
          </p:cNvSpPr>
          <p:nvPr/>
        </p:nvSpPr>
        <p:spPr bwMode="auto">
          <a:xfrm>
            <a:off x="6326297" y="52517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71" name="Line 103"/>
          <p:cNvSpPr>
            <a:spLocks noChangeShapeType="1"/>
          </p:cNvSpPr>
          <p:nvPr/>
        </p:nvSpPr>
        <p:spPr bwMode="auto">
          <a:xfrm>
            <a:off x="6326297" y="50358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72" name="Text Box 126"/>
          <p:cNvSpPr txBox="1">
            <a:spLocks noChangeArrowheads="1"/>
          </p:cNvSpPr>
          <p:nvPr/>
        </p:nvSpPr>
        <p:spPr bwMode="auto">
          <a:xfrm>
            <a:off x="1214148" y="5479204"/>
            <a:ext cx="707116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dirty="0">
                <a:latin typeface="Arial" charset="0"/>
                <a:cs typeface="Arial" charset="0"/>
              </a:rPr>
              <a:t>	           SNP 		                 </a:t>
            </a:r>
            <a:r>
              <a:rPr lang="en-US" sz="1800" dirty="0" err="1">
                <a:latin typeface="Arial" charset="0"/>
                <a:cs typeface="Arial" charset="0"/>
              </a:rPr>
              <a:t>InDel</a:t>
            </a:r>
            <a:r>
              <a:rPr lang="en-US" sz="1800" dirty="0">
                <a:latin typeface="Arial" charset="0"/>
                <a:cs typeface="Arial" charset="0"/>
              </a:rPr>
              <a:t>            SNP     </a:t>
            </a:r>
          </a:p>
        </p:txBody>
      </p:sp>
      <p:sp>
        <p:nvSpPr>
          <p:cNvPr id="25673" name="Text Box 127"/>
          <p:cNvSpPr txBox="1">
            <a:spLocks noChangeArrowheads="1"/>
          </p:cNvSpPr>
          <p:nvPr/>
        </p:nvSpPr>
        <p:spPr bwMode="auto">
          <a:xfrm>
            <a:off x="7284705" y="1539556"/>
            <a:ext cx="8175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a:latin typeface="Arial" charset="0"/>
                <a:cs typeface="Arial" charset="0"/>
              </a:rPr>
              <a:t>SNP</a:t>
            </a:r>
          </a:p>
        </p:txBody>
      </p:sp>
      <p:sp>
        <p:nvSpPr>
          <p:cNvPr id="128" name="AutoShape 90"/>
          <p:cNvSpPr>
            <a:spLocks noChangeArrowheads="1"/>
          </p:cNvSpPr>
          <p:nvPr/>
        </p:nvSpPr>
        <p:spPr bwMode="auto">
          <a:xfrm>
            <a:off x="3044935" y="4430989"/>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29" name="AutoShape 90"/>
          <p:cNvSpPr>
            <a:spLocks noChangeArrowheads="1"/>
          </p:cNvSpPr>
          <p:nvPr/>
        </p:nvSpPr>
        <p:spPr bwMode="auto">
          <a:xfrm>
            <a:off x="3092118" y="1968181"/>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25698" name="Text Box 127"/>
          <p:cNvSpPr txBox="1">
            <a:spLocks noChangeArrowheads="1"/>
          </p:cNvSpPr>
          <p:nvPr/>
        </p:nvSpPr>
        <p:spPr bwMode="auto">
          <a:xfrm>
            <a:off x="2869868" y="1537969"/>
            <a:ext cx="8175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a:latin typeface="Arial" charset="0"/>
                <a:cs typeface="Arial" charset="0"/>
              </a:rPr>
              <a:t>SNP</a:t>
            </a:r>
          </a:p>
        </p:txBody>
      </p:sp>
      <p:sp>
        <p:nvSpPr>
          <p:cNvPr id="99" name="AutoShape 82"/>
          <p:cNvSpPr>
            <a:spLocks noChangeArrowheads="1"/>
          </p:cNvSpPr>
          <p:nvPr/>
        </p:nvSpPr>
        <p:spPr bwMode="auto">
          <a:xfrm>
            <a:off x="7554580" y="1987231"/>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25700" name="Text Box 83"/>
          <p:cNvSpPr txBox="1">
            <a:spLocks noChangeArrowheads="1"/>
          </p:cNvSpPr>
          <p:nvPr/>
        </p:nvSpPr>
        <p:spPr bwMode="auto">
          <a:xfrm>
            <a:off x="7284705" y="1539556"/>
            <a:ext cx="8175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a:latin typeface="Arial" charset="0"/>
                <a:cs typeface="Arial" charset="0"/>
              </a:rPr>
              <a:t>SNP</a:t>
            </a:r>
          </a:p>
        </p:txBody>
      </p:sp>
      <p:sp>
        <p:nvSpPr>
          <p:cNvPr id="101" name="AutoShape 84"/>
          <p:cNvSpPr>
            <a:spLocks noChangeArrowheads="1"/>
          </p:cNvSpPr>
          <p:nvPr/>
        </p:nvSpPr>
        <p:spPr bwMode="auto">
          <a:xfrm>
            <a:off x="7520097" y="29403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2" name="AutoShape 85"/>
          <p:cNvSpPr>
            <a:spLocks noChangeArrowheads="1"/>
          </p:cNvSpPr>
          <p:nvPr/>
        </p:nvSpPr>
        <p:spPr bwMode="auto">
          <a:xfrm>
            <a:off x="7520097" y="32070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3" name="AutoShape 86"/>
          <p:cNvSpPr>
            <a:spLocks noChangeArrowheads="1"/>
          </p:cNvSpPr>
          <p:nvPr/>
        </p:nvSpPr>
        <p:spPr bwMode="auto">
          <a:xfrm>
            <a:off x="7520097" y="34483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4" name="AutoShape 87"/>
          <p:cNvSpPr>
            <a:spLocks noChangeArrowheads="1"/>
          </p:cNvSpPr>
          <p:nvPr/>
        </p:nvSpPr>
        <p:spPr bwMode="auto">
          <a:xfrm>
            <a:off x="7520097" y="3943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5" name="AutoShape 88"/>
          <p:cNvSpPr>
            <a:spLocks noChangeArrowheads="1"/>
          </p:cNvSpPr>
          <p:nvPr/>
        </p:nvSpPr>
        <p:spPr bwMode="auto">
          <a:xfrm>
            <a:off x="7520097" y="4197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6" name="AutoShape 89"/>
          <p:cNvSpPr>
            <a:spLocks noChangeArrowheads="1"/>
          </p:cNvSpPr>
          <p:nvPr/>
        </p:nvSpPr>
        <p:spPr bwMode="auto">
          <a:xfrm>
            <a:off x="7520097" y="4705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7" name="AutoShape 90"/>
          <p:cNvSpPr>
            <a:spLocks noChangeArrowheads="1"/>
          </p:cNvSpPr>
          <p:nvPr/>
        </p:nvSpPr>
        <p:spPr bwMode="auto">
          <a:xfrm>
            <a:off x="7520097" y="4959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8" name="AutoShape 91"/>
          <p:cNvSpPr>
            <a:spLocks noChangeArrowheads="1"/>
          </p:cNvSpPr>
          <p:nvPr/>
        </p:nvSpPr>
        <p:spPr bwMode="auto">
          <a:xfrm>
            <a:off x="7520097" y="5213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2" name="Title 1"/>
          <p:cNvSpPr>
            <a:spLocks noGrp="1"/>
          </p:cNvSpPr>
          <p:nvPr>
            <p:ph type="title"/>
          </p:nvPr>
        </p:nvSpPr>
        <p:spPr>
          <a:xfrm>
            <a:off x="457200" y="133379"/>
            <a:ext cx="8342243" cy="844178"/>
          </a:xfrm>
        </p:spPr>
        <p:txBody>
          <a:bodyPr>
            <a:noAutofit/>
          </a:bodyPr>
          <a:lstStyle/>
          <a:p>
            <a:pPr indent="0" algn="ctr">
              <a:buNone/>
            </a:pPr>
            <a:r>
              <a:rPr lang="en-US" sz="3100" dirty="0"/>
              <a:t>Organisms Are Variable in Their Genetic Variation</a:t>
            </a:r>
          </a:p>
        </p:txBody>
      </p:sp>
      <p:sp>
        <p:nvSpPr>
          <p:cNvPr id="5" name="TextBox 4"/>
          <p:cNvSpPr txBox="1"/>
          <p:nvPr/>
        </p:nvSpPr>
        <p:spPr>
          <a:xfrm>
            <a:off x="543516" y="2899249"/>
            <a:ext cx="631227" cy="307777"/>
          </a:xfrm>
          <a:prstGeom prst="rect">
            <a:avLst/>
          </a:prstGeom>
          <a:noFill/>
        </p:spPr>
        <p:txBody>
          <a:bodyPr wrap="none" rtlCol="0">
            <a:spAutoFit/>
          </a:bodyPr>
          <a:lstStyle/>
          <a:p>
            <a:r>
              <a:rPr lang="en-US" sz="1400" dirty="0" err="1"/>
              <a:t>Indv</a:t>
            </a:r>
            <a:r>
              <a:rPr lang="en-US" sz="1400" dirty="0"/>
              <a:t> 1</a:t>
            </a:r>
          </a:p>
        </p:txBody>
      </p:sp>
      <p:sp>
        <p:nvSpPr>
          <p:cNvPr id="130" name="TextBox 129"/>
          <p:cNvSpPr txBox="1"/>
          <p:nvPr/>
        </p:nvSpPr>
        <p:spPr>
          <a:xfrm>
            <a:off x="541236" y="3148749"/>
            <a:ext cx="633507" cy="307777"/>
          </a:xfrm>
          <a:prstGeom prst="rect">
            <a:avLst/>
          </a:prstGeom>
          <a:noFill/>
        </p:spPr>
        <p:txBody>
          <a:bodyPr wrap="none" rtlCol="0">
            <a:spAutoFit/>
          </a:bodyPr>
          <a:lstStyle/>
          <a:p>
            <a:r>
              <a:rPr lang="en-US" sz="1400" dirty="0" err="1"/>
              <a:t>Indv</a:t>
            </a:r>
            <a:r>
              <a:rPr lang="en-US" sz="1400" dirty="0"/>
              <a:t> 2</a:t>
            </a:r>
          </a:p>
        </p:txBody>
      </p:sp>
      <p:sp>
        <p:nvSpPr>
          <p:cNvPr id="132" name="TextBox 131"/>
          <p:cNvSpPr txBox="1"/>
          <p:nvPr/>
        </p:nvSpPr>
        <p:spPr>
          <a:xfrm>
            <a:off x="451468" y="5174037"/>
            <a:ext cx="723275" cy="307777"/>
          </a:xfrm>
          <a:prstGeom prst="rect">
            <a:avLst/>
          </a:prstGeom>
          <a:noFill/>
        </p:spPr>
        <p:txBody>
          <a:bodyPr wrap="none" rtlCol="0">
            <a:spAutoFit/>
          </a:bodyPr>
          <a:lstStyle/>
          <a:p>
            <a:r>
              <a:rPr lang="en-US" sz="1400" dirty="0" err="1"/>
              <a:t>Indv</a:t>
            </a:r>
            <a:r>
              <a:rPr lang="en-US" sz="1400" dirty="0"/>
              <a:t> 10</a:t>
            </a:r>
          </a:p>
        </p:txBody>
      </p:sp>
      <p:sp>
        <p:nvSpPr>
          <p:cNvPr id="134" name="TextBox 133"/>
          <p:cNvSpPr txBox="1"/>
          <p:nvPr/>
        </p:nvSpPr>
        <p:spPr>
          <a:xfrm>
            <a:off x="541236" y="3392736"/>
            <a:ext cx="633507" cy="307777"/>
          </a:xfrm>
          <a:prstGeom prst="rect">
            <a:avLst/>
          </a:prstGeom>
          <a:noFill/>
        </p:spPr>
        <p:txBody>
          <a:bodyPr wrap="none" rtlCol="0">
            <a:spAutoFit/>
          </a:bodyPr>
          <a:lstStyle/>
          <a:p>
            <a:r>
              <a:rPr lang="en-US" sz="1400" dirty="0" err="1"/>
              <a:t>Indv</a:t>
            </a:r>
            <a:r>
              <a:rPr lang="en-US" sz="1400" dirty="0"/>
              <a:t> 3</a:t>
            </a:r>
          </a:p>
        </p:txBody>
      </p:sp>
      <p:sp>
        <p:nvSpPr>
          <p:cNvPr id="3" name="TextBox 2"/>
          <p:cNvSpPr txBox="1"/>
          <p:nvPr/>
        </p:nvSpPr>
        <p:spPr>
          <a:xfrm rot="16200000">
            <a:off x="504224" y="4064852"/>
            <a:ext cx="618954" cy="523220"/>
          </a:xfrm>
          <a:prstGeom prst="rect">
            <a:avLst/>
          </a:prstGeom>
          <a:noFill/>
        </p:spPr>
        <p:txBody>
          <a:bodyPr wrap="none" rtlCol="0">
            <a:spAutoFit/>
          </a:bodyPr>
          <a:lstStyle/>
          <a:p>
            <a:r>
              <a:rPr lang="en-US" sz="2800" dirty="0"/>
              <a:t>. . .</a:t>
            </a:r>
          </a:p>
        </p:txBody>
      </p:sp>
    </p:spTree>
    <p:extLst>
      <p:ext uri="{BB962C8B-B14F-4D97-AF65-F5344CB8AC3E}">
        <p14:creationId xmlns:p14="http://schemas.microsoft.com/office/powerpoint/2010/main" val="2799869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3"/>
          <p:cNvSpPr>
            <a:spLocks noChangeShapeType="1"/>
          </p:cNvSpPr>
          <p:nvPr/>
        </p:nvSpPr>
        <p:spPr bwMode="auto">
          <a:xfrm>
            <a:off x="1131997" y="30546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3" name="Line 4"/>
          <p:cNvSpPr>
            <a:spLocks noChangeShapeType="1"/>
          </p:cNvSpPr>
          <p:nvPr/>
        </p:nvSpPr>
        <p:spPr bwMode="auto">
          <a:xfrm>
            <a:off x="1131997" y="33086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4" name="Line 5"/>
          <p:cNvSpPr>
            <a:spLocks noChangeShapeType="1"/>
          </p:cNvSpPr>
          <p:nvPr/>
        </p:nvSpPr>
        <p:spPr bwMode="auto">
          <a:xfrm>
            <a:off x="1131997" y="3549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5" name="Line 6"/>
          <p:cNvSpPr>
            <a:spLocks noChangeShapeType="1"/>
          </p:cNvSpPr>
          <p:nvPr/>
        </p:nvSpPr>
        <p:spPr bwMode="auto">
          <a:xfrm>
            <a:off x="1131997" y="3803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6" name="Line 7"/>
          <p:cNvSpPr>
            <a:spLocks noChangeShapeType="1"/>
          </p:cNvSpPr>
          <p:nvPr/>
        </p:nvSpPr>
        <p:spPr bwMode="auto">
          <a:xfrm>
            <a:off x="1131997" y="4057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7" name="Line 8"/>
          <p:cNvSpPr>
            <a:spLocks noChangeShapeType="1"/>
          </p:cNvSpPr>
          <p:nvPr/>
        </p:nvSpPr>
        <p:spPr bwMode="auto">
          <a:xfrm>
            <a:off x="1131997" y="4311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8" name="Line 9"/>
          <p:cNvSpPr>
            <a:spLocks noChangeShapeType="1"/>
          </p:cNvSpPr>
          <p:nvPr/>
        </p:nvSpPr>
        <p:spPr bwMode="auto">
          <a:xfrm>
            <a:off x="1131997" y="45532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9" name="Line 10"/>
          <p:cNvSpPr>
            <a:spLocks noChangeShapeType="1"/>
          </p:cNvSpPr>
          <p:nvPr/>
        </p:nvSpPr>
        <p:spPr bwMode="auto">
          <a:xfrm>
            <a:off x="1131997" y="48072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0" name="Line 11"/>
          <p:cNvSpPr>
            <a:spLocks noChangeShapeType="1"/>
          </p:cNvSpPr>
          <p:nvPr/>
        </p:nvSpPr>
        <p:spPr bwMode="auto">
          <a:xfrm>
            <a:off x="1131997" y="5073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1" name="Line 12"/>
          <p:cNvSpPr>
            <a:spLocks noChangeShapeType="1"/>
          </p:cNvSpPr>
          <p:nvPr/>
        </p:nvSpPr>
        <p:spPr bwMode="auto">
          <a:xfrm>
            <a:off x="1131997" y="5327926"/>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3" name="Rectangle 23"/>
          <p:cNvSpPr>
            <a:spLocks noChangeArrowheads="1"/>
          </p:cNvSpPr>
          <p:nvPr/>
        </p:nvSpPr>
        <p:spPr bwMode="auto">
          <a:xfrm>
            <a:off x="6262797" y="2991126"/>
            <a:ext cx="114300" cy="101600"/>
          </a:xfrm>
          <a:prstGeom prst="rect">
            <a:avLst/>
          </a:prstGeom>
          <a:solidFill>
            <a:srgbClr val="771955"/>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14" name="Rectangle 33"/>
          <p:cNvSpPr>
            <a:spLocks noChangeArrowheads="1"/>
          </p:cNvSpPr>
          <p:nvPr/>
        </p:nvSpPr>
        <p:spPr bwMode="auto">
          <a:xfrm>
            <a:off x="3666090" y="2987951"/>
            <a:ext cx="1298015" cy="117476"/>
          </a:xfrm>
          <a:prstGeom prst="rect">
            <a:avLst/>
          </a:prstGeom>
          <a:solidFill>
            <a:schemeClr val="accent2">
              <a:lumMod val="50000"/>
            </a:schemeClr>
          </a:solidFill>
          <a:ln w="9525">
            <a:solidFill>
              <a:schemeClr val="tx1"/>
            </a:solidFill>
            <a:miter lim="800000"/>
            <a:headEnd/>
            <a:tailEnd/>
          </a:ln>
        </p:spPr>
        <p:txBody>
          <a:bodyPr wrap="none" anchor="ctr"/>
          <a:lstStyle/>
          <a:p>
            <a:pPr eaLnBrk="0" hangingPunct="0"/>
            <a:endParaRPr lang="en-US">
              <a:solidFill>
                <a:schemeClr val="accent2">
                  <a:lumMod val="50000"/>
                </a:schemeClr>
              </a:solidFill>
              <a:latin typeface="Calibri" charset="0"/>
            </a:endParaRPr>
          </a:p>
        </p:txBody>
      </p:sp>
      <p:sp>
        <p:nvSpPr>
          <p:cNvPr id="25615" name="Rectangle 34"/>
          <p:cNvSpPr>
            <a:spLocks noChangeArrowheads="1"/>
          </p:cNvSpPr>
          <p:nvPr/>
        </p:nvSpPr>
        <p:spPr bwMode="auto">
          <a:xfrm>
            <a:off x="3666090" y="4003951"/>
            <a:ext cx="1298015" cy="117476"/>
          </a:xfrm>
          <a:prstGeom prst="rect">
            <a:avLst/>
          </a:prstGeom>
          <a:solidFill>
            <a:schemeClr val="accent2">
              <a:lumMod val="50000"/>
            </a:schemeClr>
          </a:solidFill>
          <a:ln w="9525">
            <a:solidFill>
              <a:schemeClr val="tx1"/>
            </a:solidFill>
            <a:miter lim="800000"/>
            <a:headEnd/>
            <a:tailEnd/>
          </a:ln>
        </p:spPr>
        <p:txBody>
          <a:bodyPr wrap="none" anchor="ctr"/>
          <a:lstStyle/>
          <a:p>
            <a:pPr eaLnBrk="0" hangingPunct="0"/>
            <a:endParaRPr lang="en-US">
              <a:solidFill>
                <a:schemeClr val="accent2">
                  <a:lumMod val="50000"/>
                </a:schemeClr>
              </a:solidFill>
              <a:latin typeface="Calibri" charset="0"/>
            </a:endParaRPr>
          </a:p>
        </p:txBody>
      </p:sp>
      <p:sp>
        <p:nvSpPr>
          <p:cNvPr id="25616" name="Rectangle 35"/>
          <p:cNvSpPr>
            <a:spLocks noChangeArrowheads="1"/>
          </p:cNvSpPr>
          <p:nvPr/>
        </p:nvSpPr>
        <p:spPr bwMode="auto">
          <a:xfrm>
            <a:off x="3666090" y="5019951"/>
            <a:ext cx="1298015" cy="117476"/>
          </a:xfrm>
          <a:prstGeom prst="rect">
            <a:avLst/>
          </a:prstGeom>
          <a:solidFill>
            <a:schemeClr val="accent2">
              <a:lumMod val="50000"/>
            </a:schemeClr>
          </a:solidFill>
          <a:ln w="9525">
            <a:solidFill>
              <a:schemeClr val="tx1"/>
            </a:solidFill>
            <a:miter lim="800000"/>
            <a:headEnd/>
            <a:tailEnd/>
          </a:ln>
        </p:spPr>
        <p:txBody>
          <a:bodyPr wrap="none" anchor="ctr"/>
          <a:lstStyle/>
          <a:p>
            <a:pPr eaLnBrk="0" hangingPunct="0"/>
            <a:endParaRPr lang="en-US">
              <a:solidFill>
                <a:schemeClr val="accent2">
                  <a:lumMod val="50000"/>
                </a:schemeClr>
              </a:solidFill>
              <a:latin typeface="Calibri" charset="0"/>
            </a:endParaRPr>
          </a:p>
        </p:txBody>
      </p:sp>
      <p:sp>
        <p:nvSpPr>
          <p:cNvPr id="25623" name="Rectangle 42"/>
          <p:cNvSpPr>
            <a:spLocks noChangeArrowheads="1"/>
          </p:cNvSpPr>
          <p:nvPr/>
        </p:nvSpPr>
        <p:spPr bwMode="auto">
          <a:xfrm>
            <a:off x="5119797" y="3003826"/>
            <a:ext cx="622300" cy="74613"/>
          </a:xfrm>
          <a:prstGeom prst="rect">
            <a:avLst/>
          </a:prstGeom>
          <a:solidFill>
            <a:srgbClr val="0033CC"/>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24" name="Rectangle 43"/>
          <p:cNvSpPr>
            <a:spLocks noChangeArrowheads="1"/>
          </p:cNvSpPr>
          <p:nvPr/>
        </p:nvSpPr>
        <p:spPr bwMode="auto">
          <a:xfrm>
            <a:off x="5119797" y="3257826"/>
            <a:ext cx="381000" cy="88900"/>
          </a:xfrm>
          <a:prstGeom prst="rect">
            <a:avLst/>
          </a:prstGeom>
          <a:solidFill>
            <a:srgbClr val="0033CC"/>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25" name="Rectangle 44"/>
          <p:cNvSpPr>
            <a:spLocks noChangeArrowheads="1"/>
          </p:cNvSpPr>
          <p:nvPr/>
        </p:nvSpPr>
        <p:spPr bwMode="auto">
          <a:xfrm>
            <a:off x="5119797" y="3499126"/>
            <a:ext cx="241300" cy="88900"/>
          </a:xfrm>
          <a:prstGeom prst="rect">
            <a:avLst/>
          </a:prstGeom>
          <a:solidFill>
            <a:srgbClr val="0033CC"/>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26" name="Rectangle 45"/>
          <p:cNvSpPr>
            <a:spLocks noChangeArrowheads="1"/>
          </p:cNvSpPr>
          <p:nvPr/>
        </p:nvSpPr>
        <p:spPr bwMode="auto">
          <a:xfrm>
            <a:off x="5119797" y="4007126"/>
            <a:ext cx="850900" cy="74613"/>
          </a:xfrm>
          <a:prstGeom prst="rect">
            <a:avLst/>
          </a:prstGeom>
          <a:solidFill>
            <a:srgbClr val="0033CC"/>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27" name="Rectangle 46"/>
          <p:cNvSpPr>
            <a:spLocks noChangeArrowheads="1"/>
          </p:cNvSpPr>
          <p:nvPr/>
        </p:nvSpPr>
        <p:spPr bwMode="auto">
          <a:xfrm>
            <a:off x="5132497" y="4261126"/>
            <a:ext cx="114300" cy="74613"/>
          </a:xfrm>
          <a:prstGeom prst="rect">
            <a:avLst/>
          </a:prstGeom>
          <a:solidFill>
            <a:srgbClr val="0033CC"/>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28" name="Rectangle 47"/>
          <p:cNvSpPr>
            <a:spLocks noChangeArrowheads="1"/>
          </p:cNvSpPr>
          <p:nvPr/>
        </p:nvSpPr>
        <p:spPr bwMode="auto">
          <a:xfrm>
            <a:off x="5119797" y="4515126"/>
            <a:ext cx="381000" cy="88900"/>
          </a:xfrm>
          <a:prstGeom prst="rect">
            <a:avLst/>
          </a:prstGeom>
          <a:solidFill>
            <a:srgbClr val="0033CC"/>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29" name="Rectangle 48"/>
          <p:cNvSpPr>
            <a:spLocks noChangeArrowheads="1"/>
          </p:cNvSpPr>
          <p:nvPr/>
        </p:nvSpPr>
        <p:spPr bwMode="auto">
          <a:xfrm>
            <a:off x="5119797" y="5023126"/>
            <a:ext cx="1079500" cy="74613"/>
          </a:xfrm>
          <a:prstGeom prst="rect">
            <a:avLst/>
          </a:prstGeom>
          <a:solidFill>
            <a:srgbClr val="0033CC"/>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30" name="Rectangle 49"/>
          <p:cNvSpPr>
            <a:spLocks noChangeArrowheads="1"/>
          </p:cNvSpPr>
          <p:nvPr/>
        </p:nvSpPr>
        <p:spPr bwMode="auto">
          <a:xfrm>
            <a:off x="5119797" y="5277126"/>
            <a:ext cx="381000" cy="88900"/>
          </a:xfrm>
          <a:prstGeom prst="rect">
            <a:avLst/>
          </a:prstGeom>
          <a:solidFill>
            <a:srgbClr val="0033CC"/>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31" name="Line 51"/>
          <p:cNvSpPr>
            <a:spLocks noChangeShapeType="1"/>
          </p:cNvSpPr>
          <p:nvPr/>
        </p:nvSpPr>
        <p:spPr bwMode="auto">
          <a:xfrm>
            <a:off x="4370497" y="3214737"/>
            <a:ext cx="0" cy="18460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32" name="Line 52"/>
          <p:cNvSpPr>
            <a:spLocks noChangeShapeType="1"/>
          </p:cNvSpPr>
          <p:nvPr/>
        </p:nvSpPr>
        <p:spPr bwMode="auto">
          <a:xfrm>
            <a:off x="4370497" y="3468737"/>
            <a:ext cx="0" cy="18460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33" name="Line 53"/>
          <p:cNvSpPr>
            <a:spLocks noChangeShapeType="1"/>
          </p:cNvSpPr>
          <p:nvPr/>
        </p:nvSpPr>
        <p:spPr bwMode="auto">
          <a:xfrm>
            <a:off x="4370497" y="3722737"/>
            <a:ext cx="0" cy="18460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34" name="Line 54"/>
          <p:cNvSpPr>
            <a:spLocks noChangeShapeType="1"/>
          </p:cNvSpPr>
          <p:nvPr/>
        </p:nvSpPr>
        <p:spPr bwMode="auto">
          <a:xfrm>
            <a:off x="4370497" y="4230737"/>
            <a:ext cx="0" cy="18460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35" name="Line 55"/>
          <p:cNvSpPr>
            <a:spLocks noChangeShapeType="1"/>
          </p:cNvSpPr>
          <p:nvPr/>
        </p:nvSpPr>
        <p:spPr bwMode="auto">
          <a:xfrm>
            <a:off x="4370497" y="4738737"/>
            <a:ext cx="0" cy="18460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36" name="Line 56"/>
          <p:cNvSpPr>
            <a:spLocks noChangeShapeType="1"/>
          </p:cNvSpPr>
          <p:nvPr/>
        </p:nvSpPr>
        <p:spPr bwMode="auto">
          <a:xfrm>
            <a:off x="4370497" y="5246737"/>
            <a:ext cx="0" cy="18460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37" name="Line 57"/>
          <p:cNvSpPr>
            <a:spLocks noChangeShapeType="1"/>
          </p:cNvSpPr>
          <p:nvPr/>
        </p:nvSpPr>
        <p:spPr bwMode="auto">
          <a:xfrm>
            <a:off x="4370497" y="4459337"/>
            <a:ext cx="0" cy="18460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38" name="Line 58"/>
          <p:cNvSpPr>
            <a:spLocks noChangeShapeType="1"/>
          </p:cNvSpPr>
          <p:nvPr/>
        </p:nvSpPr>
        <p:spPr bwMode="auto">
          <a:xfrm>
            <a:off x="5145197" y="47310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39" name="Line 59"/>
          <p:cNvSpPr>
            <a:spLocks noChangeShapeType="1"/>
          </p:cNvSpPr>
          <p:nvPr/>
        </p:nvSpPr>
        <p:spPr bwMode="auto">
          <a:xfrm>
            <a:off x="5145197" y="37277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5" name="Line 75"/>
          <p:cNvSpPr>
            <a:spLocks noChangeShapeType="1"/>
          </p:cNvSpPr>
          <p:nvPr/>
        </p:nvSpPr>
        <p:spPr bwMode="auto">
          <a:xfrm>
            <a:off x="1217280" y="2101531"/>
            <a:ext cx="7137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48" name="Rectangle 79"/>
          <p:cNvSpPr>
            <a:spLocks noChangeArrowheads="1"/>
          </p:cNvSpPr>
          <p:nvPr/>
        </p:nvSpPr>
        <p:spPr bwMode="auto">
          <a:xfrm>
            <a:off x="3713273" y="2034856"/>
            <a:ext cx="1298015" cy="117476"/>
          </a:xfrm>
          <a:prstGeom prst="rect">
            <a:avLst/>
          </a:prstGeom>
          <a:solidFill>
            <a:schemeClr val="accent2">
              <a:lumMod val="50000"/>
            </a:schemeClr>
          </a:solidFill>
          <a:ln w="9525">
            <a:solidFill>
              <a:schemeClr val="tx1"/>
            </a:solidFill>
            <a:miter lim="800000"/>
            <a:headEnd/>
            <a:tailEnd/>
          </a:ln>
        </p:spPr>
        <p:txBody>
          <a:bodyPr wrap="none" anchor="ctr"/>
          <a:lstStyle/>
          <a:p>
            <a:pPr eaLnBrk="0" hangingPunct="0"/>
            <a:endParaRPr lang="en-US">
              <a:solidFill>
                <a:schemeClr val="accent2">
                  <a:lumMod val="50000"/>
                </a:schemeClr>
              </a:solidFill>
              <a:latin typeface="Calibri" charset="0"/>
            </a:endParaRPr>
          </a:p>
        </p:txBody>
      </p:sp>
      <p:sp>
        <p:nvSpPr>
          <p:cNvPr id="25650" name="Rectangle 81"/>
          <p:cNvSpPr>
            <a:spLocks noChangeArrowheads="1"/>
          </p:cNvSpPr>
          <p:nvPr/>
        </p:nvSpPr>
        <p:spPr bwMode="auto">
          <a:xfrm>
            <a:off x="5179680" y="2038031"/>
            <a:ext cx="381000" cy="88900"/>
          </a:xfrm>
          <a:prstGeom prst="rect">
            <a:avLst/>
          </a:prstGeom>
          <a:solidFill>
            <a:srgbClr val="0033CC"/>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51" name="Line 82"/>
          <p:cNvSpPr>
            <a:spLocks noChangeShapeType="1"/>
          </p:cNvSpPr>
          <p:nvPr/>
        </p:nvSpPr>
        <p:spPr bwMode="auto">
          <a:xfrm>
            <a:off x="3160380" y="2012631"/>
            <a:ext cx="0" cy="13970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52" name="Text Box 83"/>
          <p:cNvSpPr txBox="1">
            <a:spLocks noChangeArrowheads="1"/>
          </p:cNvSpPr>
          <p:nvPr/>
        </p:nvSpPr>
        <p:spPr bwMode="auto">
          <a:xfrm>
            <a:off x="186732" y="1565286"/>
            <a:ext cx="281895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dirty="0">
                <a:latin typeface="Arial" charset="0"/>
                <a:cs typeface="Arial" charset="0"/>
              </a:rPr>
              <a:t>Reference Genome</a:t>
            </a:r>
          </a:p>
        </p:txBody>
      </p:sp>
      <p:sp>
        <p:nvSpPr>
          <p:cNvPr id="308308" name="AutoShape 84"/>
          <p:cNvSpPr>
            <a:spLocks noChangeArrowheads="1"/>
          </p:cNvSpPr>
          <p:nvPr/>
        </p:nvSpPr>
        <p:spPr bwMode="auto">
          <a:xfrm>
            <a:off x="7554580" y="1987231"/>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09" name="AutoShape 85"/>
          <p:cNvSpPr>
            <a:spLocks noChangeArrowheads="1"/>
          </p:cNvSpPr>
          <p:nvPr/>
        </p:nvSpPr>
        <p:spPr bwMode="auto">
          <a:xfrm>
            <a:off x="7520097" y="29403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0" name="AutoShape 86"/>
          <p:cNvSpPr>
            <a:spLocks noChangeArrowheads="1"/>
          </p:cNvSpPr>
          <p:nvPr/>
        </p:nvSpPr>
        <p:spPr bwMode="auto">
          <a:xfrm>
            <a:off x="7520097" y="32070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1" name="AutoShape 87"/>
          <p:cNvSpPr>
            <a:spLocks noChangeArrowheads="1"/>
          </p:cNvSpPr>
          <p:nvPr/>
        </p:nvSpPr>
        <p:spPr bwMode="auto">
          <a:xfrm>
            <a:off x="7520097" y="34483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2" name="AutoShape 88"/>
          <p:cNvSpPr>
            <a:spLocks noChangeArrowheads="1"/>
          </p:cNvSpPr>
          <p:nvPr/>
        </p:nvSpPr>
        <p:spPr bwMode="auto">
          <a:xfrm>
            <a:off x="7520097" y="3943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3" name="AutoShape 89"/>
          <p:cNvSpPr>
            <a:spLocks noChangeArrowheads="1"/>
          </p:cNvSpPr>
          <p:nvPr/>
        </p:nvSpPr>
        <p:spPr bwMode="auto">
          <a:xfrm>
            <a:off x="7520097" y="4197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4" name="AutoShape 90"/>
          <p:cNvSpPr>
            <a:spLocks noChangeArrowheads="1"/>
          </p:cNvSpPr>
          <p:nvPr/>
        </p:nvSpPr>
        <p:spPr bwMode="auto">
          <a:xfrm>
            <a:off x="7520097" y="4705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5" name="AutoShape 91"/>
          <p:cNvSpPr>
            <a:spLocks noChangeArrowheads="1"/>
          </p:cNvSpPr>
          <p:nvPr/>
        </p:nvSpPr>
        <p:spPr bwMode="auto">
          <a:xfrm>
            <a:off x="7520097" y="4959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308316" name="AutoShape 92"/>
          <p:cNvSpPr>
            <a:spLocks noChangeArrowheads="1"/>
          </p:cNvSpPr>
          <p:nvPr/>
        </p:nvSpPr>
        <p:spPr bwMode="auto">
          <a:xfrm>
            <a:off x="7520097" y="5213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25662" name="Rectangle 94"/>
          <p:cNvSpPr>
            <a:spLocks noChangeArrowheads="1"/>
          </p:cNvSpPr>
          <p:nvPr/>
        </p:nvSpPr>
        <p:spPr bwMode="auto">
          <a:xfrm>
            <a:off x="6284580" y="2050731"/>
            <a:ext cx="114300" cy="101600"/>
          </a:xfrm>
          <a:prstGeom prst="rect">
            <a:avLst/>
          </a:prstGeom>
          <a:solidFill>
            <a:srgbClr val="771955"/>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63" name="Line 95"/>
          <p:cNvSpPr>
            <a:spLocks noChangeShapeType="1"/>
          </p:cNvSpPr>
          <p:nvPr/>
        </p:nvSpPr>
        <p:spPr bwMode="auto">
          <a:xfrm>
            <a:off x="6326297" y="34610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4" name="Line 96"/>
          <p:cNvSpPr>
            <a:spLocks noChangeShapeType="1"/>
          </p:cNvSpPr>
          <p:nvPr/>
        </p:nvSpPr>
        <p:spPr bwMode="auto">
          <a:xfrm>
            <a:off x="6326297" y="32451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5" name="Rectangle 97"/>
          <p:cNvSpPr>
            <a:spLocks noChangeArrowheads="1"/>
          </p:cNvSpPr>
          <p:nvPr/>
        </p:nvSpPr>
        <p:spPr bwMode="auto">
          <a:xfrm>
            <a:off x="6262797" y="3740426"/>
            <a:ext cx="114300" cy="101600"/>
          </a:xfrm>
          <a:prstGeom prst="rect">
            <a:avLst/>
          </a:prstGeom>
          <a:solidFill>
            <a:srgbClr val="771955"/>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66" name="Line 98"/>
          <p:cNvSpPr>
            <a:spLocks noChangeShapeType="1"/>
          </p:cNvSpPr>
          <p:nvPr/>
        </p:nvSpPr>
        <p:spPr bwMode="auto">
          <a:xfrm>
            <a:off x="6326297" y="42103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7" name="Line 99"/>
          <p:cNvSpPr>
            <a:spLocks noChangeShapeType="1"/>
          </p:cNvSpPr>
          <p:nvPr/>
        </p:nvSpPr>
        <p:spPr bwMode="auto">
          <a:xfrm>
            <a:off x="6326297" y="39944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8" name="Line 100"/>
          <p:cNvSpPr>
            <a:spLocks noChangeShapeType="1"/>
          </p:cNvSpPr>
          <p:nvPr/>
        </p:nvSpPr>
        <p:spPr bwMode="auto">
          <a:xfrm>
            <a:off x="6326297" y="47056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69" name="Line 101"/>
          <p:cNvSpPr>
            <a:spLocks noChangeShapeType="1"/>
          </p:cNvSpPr>
          <p:nvPr/>
        </p:nvSpPr>
        <p:spPr bwMode="auto">
          <a:xfrm>
            <a:off x="6326297" y="44897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70" name="Line 102"/>
          <p:cNvSpPr>
            <a:spLocks noChangeShapeType="1"/>
          </p:cNvSpPr>
          <p:nvPr/>
        </p:nvSpPr>
        <p:spPr bwMode="auto">
          <a:xfrm>
            <a:off x="6326297" y="52517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71" name="Line 103"/>
          <p:cNvSpPr>
            <a:spLocks noChangeShapeType="1"/>
          </p:cNvSpPr>
          <p:nvPr/>
        </p:nvSpPr>
        <p:spPr bwMode="auto">
          <a:xfrm>
            <a:off x="6326297" y="50358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72" name="Text Box 126"/>
          <p:cNvSpPr txBox="1">
            <a:spLocks noChangeArrowheads="1"/>
          </p:cNvSpPr>
          <p:nvPr/>
        </p:nvSpPr>
        <p:spPr bwMode="auto">
          <a:xfrm>
            <a:off x="1214148" y="5479204"/>
            <a:ext cx="713528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dirty="0">
                <a:latin typeface="Arial" charset="0"/>
                <a:cs typeface="Arial" charset="0"/>
              </a:rPr>
              <a:t> Transposon      SNP           CNV      Repeat      </a:t>
            </a:r>
            <a:r>
              <a:rPr lang="en-US" sz="1800" dirty="0" err="1">
                <a:latin typeface="Arial" charset="0"/>
                <a:cs typeface="Arial" charset="0"/>
              </a:rPr>
              <a:t>InDel</a:t>
            </a:r>
            <a:r>
              <a:rPr lang="en-US" sz="1800" dirty="0">
                <a:latin typeface="Arial" charset="0"/>
                <a:cs typeface="Arial" charset="0"/>
              </a:rPr>
              <a:t>            SNP     </a:t>
            </a:r>
          </a:p>
          <a:p>
            <a:pPr eaLnBrk="0" hangingPunct="0"/>
            <a:r>
              <a:rPr lang="en-US" sz="1800" dirty="0">
                <a:latin typeface="Arial" charset="0"/>
                <a:cs typeface="Arial" charset="0"/>
              </a:rPr>
              <a:t>		            (Deletion)</a:t>
            </a:r>
          </a:p>
        </p:txBody>
      </p:sp>
      <p:sp>
        <p:nvSpPr>
          <p:cNvPr id="25673" name="Text Box 127"/>
          <p:cNvSpPr txBox="1">
            <a:spLocks noChangeArrowheads="1"/>
          </p:cNvSpPr>
          <p:nvPr/>
        </p:nvSpPr>
        <p:spPr bwMode="auto">
          <a:xfrm>
            <a:off x="7284705" y="1539556"/>
            <a:ext cx="8175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a:latin typeface="Arial" charset="0"/>
                <a:cs typeface="Arial" charset="0"/>
              </a:rPr>
              <a:t>SNP</a:t>
            </a:r>
          </a:p>
        </p:txBody>
      </p:sp>
      <p:sp>
        <p:nvSpPr>
          <p:cNvPr id="25675" name="Rectangle 17"/>
          <p:cNvSpPr>
            <a:spLocks noChangeArrowheads="1"/>
          </p:cNvSpPr>
          <p:nvPr/>
        </p:nvSpPr>
        <p:spPr bwMode="auto">
          <a:xfrm>
            <a:off x="1728897" y="4261126"/>
            <a:ext cx="381000" cy="88900"/>
          </a:xfrm>
          <a:prstGeom prst="rect">
            <a:avLst/>
          </a:prstGeom>
          <a:solidFill>
            <a:srgbClr val="FF9900"/>
          </a:solidFill>
          <a:ln w="9525">
            <a:solidFill>
              <a:schemeClr val="tx1"/>
            </a:solidFill>
            <a:miter lim="800000"/>
            <a:headEnd/>
            <a:tailEnd/>
          </a:ln>
        </p:spPr>
        <p:txBody>
          <a:bodyPr wrap="none" anchor="ctr"/>
          <a:lstStyle/>
          <a:p>
            <a:pPr eaLnBrk="0" hangingPunct="0"/>
            <a:endParaRPr lang="en-US">
              <a:latin typeface="Calibri" charset="0"/>
            </a:endParaRPr>
          </a:p>
        </p:txBody>
      </p:sp>
      <p:sp>
        <p:nvSpPr>
          <p:cNvPr id="25676" name="Line 49"/>
          <p:cNvSpPr>
            <a:spLocks noChangeShapeType="1"/>
          </p:cNvSpPr>
          <p:nvPr/>
        </p:nvSpPr>
        <p:spPr bwMode="auto">
          <a:xfrm>
            <a:off x="1919397" y="4489726"/>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77" name="Line 49"/>
          <p:cNvSpPr>
            <a:spLocks noChangeShapeType="1"/>
          </p:cNvSpPr>
          <p:nvPr/>
        </p:nvSpPr>
        <p:spPr bwMode="auto">
          <a:xfrm>
            <a:off x="1919397" y="4740551"/>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78" name="Line 49"/>
          <p:cNvSpPr>
            <a:spLocks noChangeShapeType="1"/>
          </p:cNvSpPr>
          <p:nvPr/>
        </p:nvSpPr>
        <p:spPr bwMode="auto">
          <a:xfrm>
            <a:off x="1919397" y="4989789"/>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79" name="Line 49"/>
          <p:cNvSpPr>
            <a:spLocks noChangeShapeType="1"/>
          </p:cNvSpPr>
          <p:nvPr/>
        </p:nvSpPr>
        <p:spPr bwMode="auto">
          <a:xfrm>
            <a:off x="1919397" y="5240614"/>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80" name="Line 49"/>
          <p:cNvSpPr>
            <a:spLocks noChangeShapeType="1"/>
          </p:cNvSpPr>
          <p:nvPr/>
        </p:nvSpPr>
        <p:spPr bwMode="auto">
          <a:xfrm>
            <a:off x="1919397" y="3237189"/>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81" name="Line 49"/>
          <p:cNvSpPr>
            <a:spLocks noChangeShapeType="1"/>
          </p:cNvSpPr>
          <p:nvPr/>
        </p:nvSpPr>
        <p:spPr bwMode="auto">
          <a:xfrm>
            <a:off x="1919397" y="3488014"/>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82" name="Line 49"/>
          <p:cNvSpPr>
            <a:spLocks noChangeShapeType="1"/>
          </p:cNvSpPr>
          <p:nvPr/>
        </p:nvSpPr>
        <p:spPr bwMode="auto">
          <a:xfrm>
            <a:off x="1919397" y="3738839"/>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83" name="Line 49"/>
          <p:cNvSpPr>
            <a:spLocks noChangeShapeType="1"/>
          </p:cNvSpPr>
          <p:nvPr/>
        </p:nvSpPr>
        <p:spPr bwMode="auto">
          <a:xfrm>
            <a:off x="1919397" y="3989664"/>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84" name="Line 49"/>
          <p:cNvSpPr>
            <a:spLocks noChangeShapeType="1"/>
          </p:cNvSpPr>
          <p:nvPr/>
        </p:nvSpPr>
        <p:spPr bwMode="auto">
          <a:xfrm>
            <a:off x="1919397" y="2987951"/>
            <a:ext cx="0" cy="139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85" name="Line 49"/>
          <p:cNvSpPr>
            <a:spLocks noChangeShapeType="1"/>
          </p:cNvSpPr>
          <p:nvPr/>
        </p:nvSpPr>
        <p:spPr bwMode="auto">
          <a:xfrm>
            <a:off x="1919397" y="2031681"/>
            <a:ext cx="0" cy="13970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 name="AutoShape 90"/>
          <p:cNvSpPr>
            <a:spLocks noChangeArrowheads="1"/>
          </p:cNvSpPr>
          <p:nvPr/>
        </p:nvSpPr>
        <p:spPr bwMode="auto">
          <a:xfrm>
            <a:off x="3044935" y="4430989"/>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29" name="AutoShape 90"/>
          <p:cNvSpPr>
            <a:spLocks noChangeArrowheads="1"/>
          </p:cNvSpPr>
          <p:nvPr/>
        </p:nvSpPr>
        <p:spPr bwMode="auto">
          <a:xfrm>
            <a:off x="3092118" y="1968181"/>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25698" name="Text Box 127"/>
          <p:cNvSpPr txBox="1">
            <a:spLocks noChangeArrowheads="1"/>
          </p:cNvSpPr>
          <p:nvPr/>
        </p:nvSpPr>
        <p:spPr bwMode="auto">
          <a:xfrm>
            <a:off x="2869868" y="1537969"/>
            <a:ext cx="8175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a:latin typeface="Arial" charset="0"/>
                <a:cs typeface="Arial" charset="0"/>
              </a:rPr>
              <a:t>SNP</a:t>
            </a:r>
          </a:p>
        </p:txBody>
      </p:sp>
      <p:sp>
        <p:nvSpPr>
          <p:cNvPr id="99" name="AutoShape 82"/>
          <p:cNvSpPr>
            <a:spLocks noChangeArrowheads="1"/>
          </p:cNvSpPr>
          <p:nvPr/>
        </p:nvSpPr>
        <p:spPr bwMode="auto">
          <a:xfrm>
            <a:off x="7554580" y="1987231"/>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25700" name="Text Box 83"/>
          <p:cNvSpPr txBox="1">
            <a:spLocks noChangeArrowheads="1"/>
          </p:cNvSpPr>
          <p:nvPr/>
        </p:nvSpPr>
        <p:spPr bwMode="auto">
          <a:xfrm>
            <a:off x="7284705" y="1539556"/>
            <a:ext cx="8175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r>
              <a:rPr lang="en-US" sz="1800">
                <a:latin typeface="Arial" charset="0"/>
                <a:cs typeface="Arial" charset="0"/>
              </a:rPr>
              <a:t>SNP</a:t>
            </a:r>
          </a:p>
        </p:txBody>
      </p:sp>
      <p:sp>
        <p:nvSpPr>
          <p:cNvPr id="101" name="AutoShape 84"/>
          <p:cNvSpPr>
            <a:spLocks noChangeArrowheads="1"/>
          </p:cNvSpPr>
          <p:nvPr/>
        </p:nvSpPr>
        <p:spPr bwMode="auto">
          <a:xfrm>
            <a:off x="7520097" y="29403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2" name="AutoShape 85"/>
          <p:cNvSpPr>
            <a:spLocks noChangeArrowheads="1"/>
          </p:cNvSpPr>
          <p:nvPr/>
        </p:nvSpPr>
        <p:spPr bwMode="auto">
          <a:xfrm>
            <a:off x="7520097" y="32070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3" name="AutoShape 86"/>
          <p:cNvSpPr>
            <a:spLocks noChangeArrowheads="1"/>
          </p:cNvSpPr>
          <p:nvPr/>
        </p:nvSpPr>
        <p:spPr bwMode="auto">
          <a:xfrm>
            <a:off x="7520097" y="34483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4" name="AutoShape 87"/>
          <p:cNvSpPr>
            <a:spLocks noChangeArrowheads="1"/>
          </p:cNvSpPr>
          <p:nvPr/>
        </p:nvSpPr>
        <p:spPr bwMode="auto">
          <a:xfrm>
            <a:off x="7520097" y="3943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5" name="AutoShape 88"/>
          <p:cNvSpPr>
            <a:spLocks noChangeArrowheads="1"/>
          </p:cNvSpPr>
          <p:nvPr/>
        </p:nvSpPr>
        <p:spPr bwMode="auto">
          <a:xfrm>
            <a:off x="7520097" y="4197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6" name="AutoShape 89"/>
          <p:cNvSpPr>
            <a:spLocks noChangeArrowheads="1"/>
          </p:cNvSpPr>
          <p:nvPr/>
        </p:nvSpPr>
        <p:spPr bwMode="auto">
          <a:xfrm>
            <a:off x="7520097" y="4705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7" name="AutoShape 90"/>
          <p:cNvSpPr>
            <a:spLocks noChangeArrowheads="1"/>
          </p:cNvSpPr>
          <p:nvPr/>
        </p:nvSpPr>
        <p:spPr bwMode="auto">
          <a:xfrm>
            <a:off x="7520097" y="4959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108" name="AutoShape 91"/>
          <p:cNvSpPr>
            <a:spLocks noChangeArrowheads="1"/>
          </p:cNvSpPr>
          <p:nvPr/>
        </p:nvSpPr>
        <p:spPr bwMode="auto">
          <a:xfrm>
            <a:off x="7520097" y="5213626"/>
            <a:ext cx="152400" cy="177800"/>
          </a:xfrm>
          <a:prstGeom prst="star5">
            <a:avLst/>
          </a:prstGeom>
          <a:solidFill>
            <a:schemeClr val="accent1"/>
          </a:solidFill>
          <a:ln w="9525">
            <a:solidFill>
              <a:schemeClr val="tx1"/>
            </a:solidFill>
            <a:miter lim="800000"/>
            <a:headEnd/>
            <a:tailEnd/>
          </a:ln>
          <a:effectLst/>
        </p:spPr>
        <p:txBody>
          <a:bodyPr wrap="none" anchor="ctr"/>
          <a:lstStyle/>
          <a:p>
            <a:pPr eaLnBrk="0" fontAlgn="auto" hangingPunct="0">
              <a:spcBef>
                <a:spcPts val="0"/>
              </a:spcBef>
              <a:spcAft>
                <a:spcPts val="0"/>
              </a:spcAft>
              <a:defRPr/>
            </a:pPr>
            <a:endParaRPr lang="en-US">
              <a:latin typeface="+mn-lt"/>
              <a:ea typeface="+mn-ea"/>
            </a:endParaRPr>
          </a:p>
        </p:txBody>
      </p:sp>
      <p:sp>
        <p:nvSpPr>
          <p:cNvPr id="2" name="Title 1"/>
          <p:cNvSpPr>
            <a:spLocks noGrp="1"/>
          </p:cNvSpPr>
          <p:nvPr>
            <p:ph type="title"/>
          </p:nvPr>
        </p:nvSpPr>
        <p:spPr>
          <a:xfrm>
            <a:off x="457200" y="133379"/>
            <a:ext cx="8342243" cy="844178"/>
          </a:xfrm>
        </p:spPr>
        <p:txBody>
          <a:bodyPr>
            <a:noAutofit/>
          </a:bodyPr>
          <a:lstStyle/>
          <a:p>
            <a:pPr indent="0" algn="ctr">
              <a:buNone/>
            </a:pPr>
            <a:r>
              <a:rPr lang="en-US" sz="3100" dirty="0"/>
              <a:t>Organisms Are Variable in Their Genetic Variation</a:t>
            </a:r>
          </a:p>
        </p:txBody>
      </p:sp>
      <p:sp>
        <p:nvSpPr>
          <p:cNvPr id="5" name="TextBox 4"/>
          <p:cNvSpPr txBox="1"/>
          <p:nvPr/>
        </p:nvSpPr>
        <p:spPr>
          <a:xfrm>
            <a:off x="543516" y="2899249"/>
            <a:ext cx="631227" cy="307777"/>
          </a:xfrm>
          <a:prstGeom prst="rect">
            <a:avLst/>
          </a:prstGeom>
          <a:noFill/>
        </p:spPr>
        <p:txBody>
          <a:bodyPr wrap="none" rtlCol="0">
            <a:spAutoFit/>
          </a:bodyPr>
          <a:lstStyle/>
          <a:p>
            <a:r>
              <a:rPr lang="en-US" sz="1400" dirty="0" err="1"/>
              <a:t>Indv</a:t>
            </a:r>
            <a:r>
              <a:rPr lang="en-US" sz="1400" dirty="0"/>
              <a:t> 1</a:t>
            </a:r>
          </a:p>
        </p:txBody>
      </p:sp>
      <p:sp>
        <p:nvSpPr>
          <p:cNvPr id="130" name="TextBox 129"/>
          <p:cNvSpPr txBox="1"/>
          <p:nvPr/>
        </p:nvSpPr>
        <p:spPr>
          <a:xfrm>
            <a:off x="541236" y="3148749"/>
            <a:ext cx="633507" cy="307777"/>
          </a:xfrm>
          <a:prstGeom prst="rect">
            <a:avLst/>
          </a:prstGeom>
          <a:noFill/>
        </p:spPr>
        <p:txBody>
          <a:bodyPr wrap="none" rtlCol="0">
            <a:spAutoFit/>
          </a:bodyPr>
          <a:lstStyle/>
          <a:p>
            <a:r>
              <a:rPr lang="en-US" sz="1400" dirty="0" err="1"/>
              <a:t>Indv</a:t>
            </a:r>
            <a:r>
              <a:rPr lang="en-US" sz="1400" dirty="0"/>
              <a:t> 2</a:t>
            </a:r>
          </a:p>
        </p:txBody>
      </p:sp>
      <p:sp>
        <p:nvSpPr>
          <p:cNvPr id="132" name="TextBox 131"/>
          <p:cNvSpPr txBox="1"/>
          <p:nvPr/>
        </p:nvSpPr>
        <p:spPr>
          <a:xfrm>
            <a:off x="451468" y="5174037"/>
            <a:ext cx="723275" cy="307777"/>
          </a:xfrm>
          <a:prstGeom prst="rect">
            <a:avLst/>
          </a:prstGeom>
          <a:noFill/>
        </p:spPr>
        <p:txBody>
          <a:bodyPr wrap="none" rtlCol="0">
            <a:spAutoFit/>
          </a:bodyPr>
          <a:lstStyle/>
          <a:p>
            <a:r>
              <a:rPr lang="en-US" sz="1400" dirty="0" err="1"/>
              <a:t>Indv</a:t>
            </a:r>
            <a:r>
              <a:rPr lang="en-US" sz="1400" dirty="0"/>
              <a:t> 10</a:t>
            </a:r>
          </a:p>
        </p:txBody>
      </p:sp>
      <p:sp>
        <p:nvSpPr>
          <p:cNvPr id="134" name="TextBox 133"/>
          <p:cNvSpPr txBox="1"/>
          <p:nvPr/>
        </p:nvSpPr>
        <p:spPr>
          <a:xfrm>
            <a:off x="541236" y="3392736"/>
            <a:ext cx="633507" cy="307777"/>
          </a:xfrm>
          <a:prstGeom prst="rect">
            <a:avLst/>
          </a:prstGeom>
          <a:noFill/>
        </p:spPr>
        <p:txBody>
          <a:bodyPr wrap="none" rtlCol="0">
            <a:spAutoFit/>
          </a:bodyPr>
          <a:lstStyle/>
          <a:p>
            <a:r>
              <a:rPr lang="en-US" sz="1400" dirty="0" err="1"/>
              <a:t>Indv</a:t>
            </a:r>
            <a:r>
              <a:rPr lang="en-US" sz="1400" dirty="0"/>
              <a:t> 3</a:t>
            </a:r>
          </a:p>
        </p:txBody>
      </p:sp>
      <p:sp>
        <p:nvSpPr>
          <p:cNvPr id="3" name="TextBox 2"/>
          <p:cNvSpPr txBox="1"/>
          <p:nvPr/>
        </p:nvSpPr>
        <p:spPr>
          <a:xfrm rot="16200000">
            <a:off x="504224" y="4064852"/>
            <a:ext cx="618954" cy="523220"/>
          </a:xfrm>
          <a:prstGeom prst="rect">
            <a:avLst/>
          </a:prstGeom>
          <a:noFill/>
        </p:spPr>
        <p:txBody>
          <a:bodyPr wrap="none" rtlCol="0">
            <a:spAutoFit/>
          </a:bodyPr>
          <a:lstStyle/>
          <a:p>
            <a:r>
              <a:rPr lang="en-US" sz="2800" dirty="0"/>
              <a:t>. . .</a:t>
            </a:r>
          </a:p>
        </p:txBody>
      </p:sp>
    </p:spTree>
    <p:extLst>
      <p:ext uri="{BB962C8B-B14F-4D97-AF65-F5344CB8AC3E}">
        <p14:creationId xmlns:p14="http://schemas.microsoft.com/office/powerpoint/2010/main" val="383002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7200" y="122250"/>
            <a:ext cx="8229600" cy="5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Methods for detecting SVs</a:t>
            </a:r>
            <a:endParaRPr/>
          </a:p>
        </p:txBody>
      </p:sp>
      <p:sp>
        <p:nvSpPr>
          <p:cNvPr id="113" name="Google Shape;113;p25"/>
          <p:cNvSpPr txBox="1">
            <a:spLocks noGrp="1"/>
          </p:cNvSpPr>
          <p:nvPr>
            <p:ph type="body" idx="1"/>
          </p:nvPr>
        </p:nvSpPr>
        <p:spPr>
          <a:xfrm>
            <a:off x="457200" y="942392"/>
            <a:ext cx="8229600" cy="5150497"/>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360"/>
              </a:spcBef>
              <a:spcAft>
                <a:spcPts val="0"/>
              </a:spcAft>
              <a:buClr>
                <a:schemeClr val="dk1"/>
              </a:buClr>
              <a:buSzPts val="1200"/>
              <a:buChar char="➢"/>
            </a:pPr>
            <a:r>
              <a:rPr lang="en-GB" sz="1200" b="1" dirty="0">
                <a:solidFill>
                  <a:schemeClr val="dk1"/>
                </a:solidFill>
              </a:rPr>
              <a:t>Chromosome banding:</a:t>
            </a:r>
            <a:r>
              <a:rPr lang="en-GB" sz="1200" dirty="0">
                <a:solidFill>
                  <a:schemeClr val="dk1"/>
                </a:solidFill>
              </a:rPr>
              <a:t> chromosomes are prepared from dividing cells, stained, and viewed with a microscope. Large deletions, duplications, and translocations are detected if the banding pattern or chromosome structure is altered.</a:t>
            </a:r>
          </a:p>
          <a:p>
            <a:pPr marL="457200" lvl="0" indent="-304800" algn="l" rtl="0">
              <a:lnSpc>
                <a:spcPct val="150000"/>
              </a:lnSpc>
              <a:spcBef>
                <a:spcPts val="360"/>
              </a:spcBef>
              <a:spcAft>
                <a:spcPts val="0"/>
              </a:spcAft>
              <a:buClr>
                <a:schemeClr val="dk1"/>
              </a:buClr>
              <a:buSzPts val="1200"/>
              <a:buChar char="➢"/>
            </a:pPr>
            <a:endParaRPr sz="1200" dirty="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b="1" dirty="0">
                <a:solidFill>
                  <a:schemeClr val="dk1"/>
                </a:solidFill>
              </a:rPr>
              <a:t>Fluorescence in situ hybridization (FISH)</a:t>
            </a:r>
            <a:r>
              <a:rPr lang="en-GB" sz="1200" dirty="0">
                <a:solidFill>
                  <a:schemeClr val="dk1"/>
                </a:solidFill>
              </a:rPr>
              <a:t>: fluorescent-</a:t>
            </a:r>
            <a:r>
              <a:rPr lang="en-GB" sz="1200" dirty="0" err="1">
                <a:solidFill>
                  <a:schemeClr val="dk1"/>
                </a:solidFill>
              </a:rPr>
              <a:t>labeled</a:t>
            </a:r>
            <a:r>
              <a:rPr lang="en-GB" sz="1200" dirty="0">
                <a:solidFill>
                  <a:schemeClr val="dk1"/>
                </a:solidFill>
              </a:rPr>
              <a:t> DNA probes hybridize to metaphase or interphase cells to visualize a locus on a chromosome and determine copy number. FISH can determine the location of chromosomal segments identified by microarray, NGS, and WGS.</a:t>
            </a:r>
          </a:p>
          <a:p>
            <a:pPr marL="457200" lvl="0" indent="-304800" algn="l" rtl="0">
              <a:lnSpc>
                <a:spcPct val="150000"/>
              </a:lnSpc>
              <a:spcBef>
                <a:spcPts val="0"/>
              </a:spcBef>
              <a:spcAft>
                <a:spcPts val="0"/>
              </a:spcAft>
              <a:buClr>
                <a:schemeClr val="dk1"/>
              </a:buClr>
              <a:buSzPts val="1200"/>
              <a:buChar char="➢"/>
            </a:pPr>
            <a:endParaRPr sz="1200" dirty="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b="1" dirty="0">
                <a:solidFill>
                  <a:schemeClr val="dk1"/>
                </a:solidFill>
              </a:rPr>
              <a:t>Microarray</a:t>
            </a:r>
            <a:r>
              <a:rPr lang="en-GB" sz="1200" dirty="0">
                <a:solidFill>
                  <a:schemeClr val="dk1"/>
                </a:solidFill>
              </a:rPr>
              <a:t>: array comparative genome hybridisation (array CGH) detects copy-number differences between abnormal and reference genomes. SNP arrays detect changes in copy-number and allelic ratios. CNV location and SV organization are not determined by microarray methods.</a:t>
            </a:r>
          </a:p>
          <a:p>
            <a:pPr marL="457200" lvl="0" indent="-304800" algn="l" rtl="0">
              <a:lnSpc>
                <a:spcPct val="150000"/>
              </a:lnSpc>
              <a:spcBef>
                <a:spcPts val="0"/>
              </a:spcBef>
              <a:spcAft>
                <a:spcPts val="0"/>
              </a:spcAft>
              <a:buClr>
                <a:schemeClr val="dk1"/>
              </a:buClr>
              <a:buSzPts val="1200"/>
              <a:buChar char="➢"/>
            </a:pPr>
            <a:endParaRPr lang="en-GB" sz="1200" dirty="0">
              <a:solidFill>
                <a:schemeClr val="dk1"/>
              </a:solidFill>
            </a:endParaRPr>
          </a:p>
          <a:p>
            <a:pPr marL="457200" lvl="0" indent="-304800" algn="l" rtl="0">
              <a:lnSpc>
                <a:spcPct val="150000"/>
              </a:lnSpc>
              <a:spcBef>
                <a:spcPts val="0"/>
              </a:spcBef>
              <a:spcAft>
                <a:spcPts val="0"/>
              </a:spcAft>
              <a:buClr>
                <a:schemeClr val="dk1"/>
              </a:buClr>
              <a:buSzPts val="1200"/>
              <a:buChar char="➢"/>
            </a:pPr>
            <a:r>
              <a:rPr lang="en-GB" sz="1200" b="1" dirty="0">
                <a:solidFill>
                  <a:schemeClr val="dk1"/>
                </a:solidFill>
              </a:rPr>
              <a:t>Whole Genome Sequencing (WGS)</a:t>
            </a:r>
            <a:r>
              <a:rPr lang="en-GB" sz="1200" dirty="0">
                <a:solidFill>
                  <a:schemeClr val="dk1"/>
                </a:solidFill>
              </a:rPr>
              <a:t>: The use of massively parallel, reversible terminated chemistry sequencing of the entire genome of a single individual. Today, two approaches are generally used for SV discovery</a:t>
            </a:r>
            <a:endParaRPr sz="1200" b="1" dirty="0">
              <a:solidFill>
                <a:schemeClr val="dk1"/>
              </a:solidFill>
            </a:endParaRPr>
          </a:p>
          <a:p>
            <a:pPr lvl="1">
              <a:buClr>
                <a:schemeClr val="dk1"/>
              </a:buClr>
              <a:buChar char="➢"/>
            </a:pPr>
            <a:r>
              <a:rPr lang="en-GB" sz="1100" b="1" dirty="0">
                <a:solidFill>
                  <a:schemeClr val="dk1"/>
                </a:solidFill>
              </a:rPr>
              <a:t>short read WGS</a:t>
            </a:r>
            <a:r>
              <a:rPr lang="en-GB" sz="1100" dirty="0">
                <a:solidFill>
                  <a:schemeClr val="dk1"/>
                </a:solidFill>
              </a:rPr>
              <a:t>: Breakpoints of SVs are detectable by short (typically ≤250 </a:t>
            </a:r>
            <a:r>
              <a:rPr lang="en-GB" sz="1100" dirty="0" err="1">
                <a:solidFill>
                  <a:schemeClr val="dk1"/>
                </a:solidFill>
              </a:rPr>
              <a:t>bp</a:t>
            </a:r>
            <a:r>
              <a:rPr lang="en-GB" sz="1100" dirty="0">
                <a:solidFill>
                  <a:schemeClr val="dk1"/>
                </a:solidFill>
              </a:rPr>
              <a:t>) paired-end reads that have discordant mappings to the reference genome.</a:t>
            </a:r>
            <a:endParaRPr sz="1100" b="1" dirty="0">
              <a:solidFill>
                <a:schemeClr val="dk1"/>
              </a:solidFill>
            </a:endParaRPr>
          </a:p>
          <a:p>
            <a:pPr lvl="1">
              <a:buClr>
                <a:schemeClr val="dk1"/>
              </a:buClr>
              <a:buChar char="➢"/>
            </a:pPr>
            <a:r>
              <a:rPr lang="en-GB" sz="1100" b="1" dirty="0">
                <a:solidFill>
                  <a:schemeClr val="dk1"/>
                </a:solidFill>
              </a:rPr>
              <a:t>long read WGS</a:t>
            </a:r>
            <a:r>
              <a:rPr lang="en-GB" sz="1100" dirty="0">
                <a:solidFill>
                  <a:schemeClr val="dk1"/>
                </a:solidFill>
              </a:rPr>
              <a:t>:</a:t>
            </a:r>
            <a:r>
              <a:rPr lang="en-GB" sz="1100" b="1" dirty="0">
                <a:solidFill>
                  <a:schemeClr val="dk1"/>
                </a:solidFill>
              </a:rPr>
              <a:t> </a:t>
            </a:r>
            <a:r>
              <a:rPr lang="en-GB" sz="1100" dirty="0">
                <a:solidFill>
                  <a:schemeClr val="dk1"/>
                </a:solidFill>
              </a:rPr>
              <a:t>sequencing long molecules of DNA (several </a:t>
            </a:r>
            <a:r>
              <a:rPr lang="en-GB" sz="1100" dirty="0" err="1">
                <a:solidFill>
                  <a:schemeClr val="dk1"/>
                </a:solidFill>
              </a:rPr>
              <a:t>kbp</a:t>
            </a:r>
            <a:r>
              <a:rPr lang="en-GB" sz="1100" dirty="0">
                <a:solidFill>
                  <a:schemeClr val="dk1"/>
                </a:solidFill>
              </a:rPr>
              <a:t>) and subsequent alignment to a reference genome to detect SVs</a:t>
            </a:r>
            <a:endParaRPr sz="11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F237B-24FD-744A-A6E4-BB5E90BC3300}"/>
              </a:ext>
            </a:extLst>
          </p:cNvPr>
          <p:cNvSpPr>
            <a:spLocks noGrp="1"/>
          </p:cNvSpPr>
          <p:nvPr>
            <p:ph type="title"/>
          </p:nvPr>
        </p:nvSpPr>
        <p:spPr/>
        <p:txBody>
          <a:bodyPr/>
          <a:lstStyle/>
          <a:p>
            <a:pPr indent="0">
              <a:buNone/>
            </a:pPr>
            <a:r>
              <a:rPr lang="en-US" dirty="0"/>
              <a:t>New Technologies Allow Identification of More SVs</a:t>
            </a:r>
          </a:p>
        </p:txBody>
      </p:sp>
      <p:pic>
        <p:nvPicPr>
          <p:cNvPr id="5" name="Picture 4">
            <a:extLst>
              <a:ext uri="{FF2B5EF4-FFF2-40B4-BE49-F238E27FC236}">
                <a16:creationId xmlns:a16="http://schemas.microsoft.com/office/drawing/2014/main" id="{909D60D8-AEFB-3848-9F5B-8AB7C3EECFD5}"/>
              </a:ext>
            </a:extLst>
          </p:cNvPr>
          <p:cNvPicPr>
            <a:picLocks noChangeAspect="1"/>
          </p:cNvPicPr>
          <p:nvPr/>
        </p:nvPicPr>
        <p:blipFill>
          <a:blip r:embed="rId2"/>
          <a:stretch>
            <a:fillRect/>
          </a:stretch>
        </p:blipFill>
        <p:spPr>
          <a:xfrm>
            <a:off x="647446" y="712650"/>
            <a:ext cx="7849108" cy="5356846"/>
          </a:xfrm>
          <a:prstGeom prst="rect">
            <a:avLst/>
          </a:prstGeom>
        </p:spPr>
      </p:pic>
      <p:sp>
        <p:nvSpPr>
          <p:cNvPr id="6" name="TextBox 5">
            <a:extLst>
              <a:ext uri="{FF2B5EF4-FFF2-40B4-BE49-F238E27FC236}">
                <a16:creationId xmlns:a16="http://schemas.microsoft.com/office/drawing/2014/main" id="{1EAE4881-5853-9E4F-AA63-8264DF84B89D}"/>
              </a:ext>
            </a:extLst>
          </p:cNvPr>
          <p:cNvSpPr txBox="1"/>
          <p:nvPr/>
        </p:nvSpPr>
        <p:spPr>
          <a:xfrm>
            <a:off x="106017" y="6056244"/>
            <a:ext cx="8203096" cy="415498"/>
          </a:xfrm>
          <a:prstGeom prst="rect">
            <a:avLst/>
          </a:prstGeom>
          <a:noFill/>
        </p:spPr>
        <p:txBody>
          <a:bodyPr wrap="square" rtlCol="0">
            <a:spAutoFit/>
          </a:bodyPr>
          <a:lstStyle/>
          <a:p>
            <a:r>
              <a:rPr lang="en-US" sz="1050" dirty="0"/>
              <a:t>Ho S. S., Urban A. E., and Mills R.E. </a:t>
            </a:r>
            <a:r>
              <a:rPr lang="en-US" sz="1050" i="1" dirty="0"/>
              <a:t>Structural variation in the sequencing era. </a:t>
            </a:r>
            <a:r>
              <a:rPr lang="en-US" sz="1050" dirty="0"/>
              <a:t>(2020). </a:t>
            </a:r>
            <a:r>
              <a:rPr lang="en-US" sz="1050" i="1" dirty="0"/>
              <a:t>Nature Reviews Genetics</a:t>
            </a:r>
            <a:r>
              <a:rPr lang="en-US" sz="1050" dirty="0"/>
              <a:t>. PMID: </a:t>
            </a:r>
            <a:r>
              <a:rPr lang="en-GB" sz="1050" dirty="0"/>
              <a:t>31729472</a:t>
            </a:r>
          </a:p>
          <a:p>
            <a:r>
              <a:rPr lang="en-US" sz="1050" dirty="0"/>
              <a:t> </a:t>
            </a:r>
          </a:p>
        </p:txBody>
      </p:sp>
    </p:spTree>
    <p:extLst>
      <p:ext uri="{BB962C8B-B14F-4D97-AF65-F5344CB8AC3E}">
        <p14:creationId xmlns:p14="http://schemas.microsoft.com/office/powerpoint/2010/main" val="689467433"/>
      </p:ext>
    </p:extLst>
  </p:cSld>
  <p:clrMapOvr>
    <a:masterClrMapping/>
  </p:clrMapOvr>
</p:sld>
</file>

<file path=ppt/theme/theme1.xml><?xml version="1.0" encoding="utf-8"?>
<a:theme xmlns:a="http://schemas.openxmlformats.org/drawingml/2006/main"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7440</TotalTime>
  <Words>3891</Words>
  <Application>Microsoft Macintosh PowerPoint</Application>
  <PresentationFormat>On-screen Show (4:3)</PresentationFormat>
  <Paragraphs>494</Paragraphs>
  <Slides>56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ＭＳ Ｐゴシック</vt:lpstr>
      <vt:lpstr>Arial</vt:lpstr>
      <vt:lpstr>Calibri</vt:lpstr>
      <vt:lpstr>Times</vt:lpstr>
      <vt:lpstr>updated_sanger_logo_template</vt:lpstr>
      <vt:lpstr>Structural Variation Detection and Interpretation</vt:lpstr>
      <vt:lpstr>Human Genetic Variation</vt:lpstr>
      <vt:lpstr>Structural Variant Types</vt:lpstr>
      <vt:lpstr>Retrotransposition</vt:lpstr>
      <vt:lpstr>Complex SVs</vt:lpstr>
      <vt:lpstr>Organisms Are Variable in Their Genetic Variation</vt:lpstr>
      <vt:lpstr>Organisms Are Variable in Their Genetic Variation</vt:lpstr>
      <vt:lpstr>Methods for detecting SVs</vt:lpstr>
      <vt:lpstr>New Technologies Allow Identification of More SVs</vt:lpstr>
      <vt:lpstr>Chromosome Banding</vt:lpstr>
      <vt:lpstr>Fiber Flourescent in situ Hybridization (FISH)</vt:lpstr>
      <vt:lpstr>Fiber FISH</vt:lpstr>
      <vt:lpstr>Fiber FISH</vt:lpstr>
      <vt:lpstr>Fiber FISH</vt:lpstr>
      <vt:lpstr>Fiber FISH</vt:lpstr>
      <vt:lpstr>Fiber FISH</vt:lpstr>
      <vt:lpstr>Microarrays</vt:lpstr>
      <vt:lpstr>Microarray &amp; aCGH</vt:lpstr>
      <vt:lpstr>Short Read Sequencing for SV Detection</vt:lpstr>
      <vt:lpstr>Types of Structural Variant Evidence from Short Read Data</vt:lpstr>
      <vt:lpstr>SV Types and Read Pair Information</vt:lpstr>
      <vt:lpstr>Pair Orientation / Distance – More on non-reference retrotransposition events</vt:lpstr>
      <vt:lpstr>Pair Orientation / Distance – Fragment Size Distribution</vt:lpstr>
      <vt:lpstr>Pair Orientation / Distance – Fragment Size Distribution</vt:lpstr>
      <vt:lpstr>Pair Orientation / Distance – Fragment Size QC</vt:lpstr>
      <vt:lpstr>Pair Orientation / Distance – Fragment Size Distribution</vt:lpstr>
      <vt:lpstr>Split Reads</vt:lpstr>
      <vt:lpstr>Read Depth</vt:lpstr>
      <vt:lpstr>Identifying Structural Variants from Short Read Data</vt:lpstr>
      <vt:lpstr>BreakDancer: Read pairs</vt:lpstr>
      <vt:lpstr>LUMPY: Read pairs + split reads + depth</vt:lpstr>
      <vt:lpstr>LUMPY: multi-signal and multi-sample workflows</vt:lpstr>
      <vt:lpstr>VCF for SVs</vt:lpstr>
      <vt:lpstr>VCF for SVs</vt:lpstr>
      <vt:lpstr>VCF for SVs</vt:lpstr>
      <vt:lpstr>SV Visualisation</vt:lpstr>
      <vt:lpstr>IGV - Deletion</vt:lpstr>
      <vt:lpstr>IGV - Insertion</vt:lpstr>
      <vt:lpstr>IGV - Insertion (zoomed)</vt:lpstr>
      <vt:lpstr>SVs and long read sequencing</vt:lpstr>
      <vt:lpstr>Alignment challenges</vt:lpstr>
      <vt:lpstr>Alignment challenges</vt:lpstr>
      <vt:lpstr>coNvex Gap-cost alignMents for Long Reads (NGMLR)</vt:lpstr>
      <vt:lpstr>Alignment challenges</vt:lpstr>
      <vt:lpstr>Comparison of aligners (simulated data)</vt:lpstr>
      <vt:lpstr>Sniffles</vt:lpstr>
      <vt:lpstr>Sniffles performance</vt:lpstr>
      <vt:lpstr>Complex SVs - Long reads</vt:lpstr>
      <vt:lpstr>Complex SV Examples in Diagnostic Sequencing</vt:lpstr>
      <vt:lpstr>New Technologies Allow Identification of More SVs</vt:lpstr>
      <vt:lpstr>The Future of Structural Variation – Short Reads</vt:lpstr>
      <vt:lpstr>The Future of Structural Variation – Long Reads</vt:lpstr>
      <vt:lpstr>The Future of Structural Variation – Which Technology?</vt:lpstr>
      <vt:lpstr>The Future of Structural Variation – Which Technology?</vt:lpstr>
      <vt:lpstr>The Future of Structural Variation – Which Technology?</vt:lpstr>
      <vt:lpstr>Computer exercises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Structural variation detection and interpretation</dc:title>
  <cp:lastModifiedBy>Eugene Gardner</cp:lastModifiedBy>
  <cp:revision>73</cp:revision>
  <cp:lastPrinted>2021-04-28T09:38:47Z</cp:lastPrinted>
  <dcterms:modified xsi:type="dcterms:W3CDTF">2021-04-28T14:18:42Z</dcterms:modified>
</cp:coreProperties>
</file>